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88" r:id="rId7"/>
    <p:sldId id="306" r:id="rId8"/>
    <p:sldId id="262" r:id="rId9"/>
    <p:sldId id="273" r:id="rId10"/>
    <p:sldId id="275" r:id="rId11"/>
    <p:sldId id="285" r:id="rId12"/>
    <p:sldId id="310" r:id="rId13"/>
    <p:sldId id="265" r:id="rId14"/>
    <p:sldId id="313" r:id="rId15"/>
    <p:sldId id="309" r:id="rId16"/>
    <p:sldId id="311" r:id="rId17"/>
    <p:sldId id="302" r:id="rId18"/>
    <p:sldId id="312" r:id="rId19"/>
    <p:sldId id="286" r:id="rId20"/>
    <p:sldId id="315" r:id="rId21"/>
    <p:sldId id="287" r:id="rId22"/>
    <p:sldId id="307" r:id="rId23"/>
    <p:sldId id="289" r:id="rId24"/>
    <p:sldId id="295" r:id="rId25"/>
    <p:sldId id="304" r:id="rId26"/>
    <p:sldId id="296" r:id="rId27"/>
    <p:sldId id="318" r:id="rId28"/>
    <p:sldId id="290" r:id="rId29"/>
    <p:sldId id="316" r:id="rId30"/>
    <p:sldId id="319" r:id="rId31"/>
    <p:sldId id="317" r:id="rId32"/>
    <p:sldId id="320" r:id="rId33"/>
    <p:sldId id="267" r:id="rId34"/>
    <p:sldId id="297" r:id="rId35"/>
    <p:sldId id="308" r:id="rId36"/>
    <p:sldId id="299" r:id="rId37"/>
    <p:sldId id="30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4C"/>
    <a:srgbClr val="F19B61"/>
    <a:srgbClr val="6F4F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8156F8-4EAC-4739-A30B-D7ABED92E3A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6630626-0AE3-49AA-8D48-30315B82E4BA}">
      <dgm:prSet/>
      <dgm:spPr/>
      <dgm:t>
        <a:bodyPr/>
        <a:lstStyle/>
        <a:p>
          <a:r>
            <a:rPr lang="en-US"/>
            <a:t>Data Loading</a:t>
          </a:r>
        </a:p>
      </dgm:t>
    </dgm:pt>
    <dgm:pt modelId="{6F2F7845-00E5-468E-9C7C-26638ACAD118}" type="parTrans" cxnId="{011DD66D-5D55-490F-8EA6-CE1E7176B620}">
      <dgm:prSet/>
      <dgm:spPr/>
      <dgm:t>
        <a:bodyPr/>
        <a:lstStyle/>
        <a:p>
          <a:endParaRPr lang="en-US"/>
        </a:p>
      </dgm:t>
    </dgm:pt>
    <dgm:pt modelId="{2A8C6294-E691-443D-A5EB-FCFB78DF0787}" type="sibTrans" cxnId="{011DD66D-5D55-490F-8EA6-CE1E7176B620}">
      <dgm:prSet/>
      <dgm:spPr/>
      <dgm:t>
        <a:bodyPr/>
        <a:lstStyle/>
        <a:p>
          <a:endParaRPr lang="en-US"/>
        </a:p>
      </dgm:t>
    </dgm:pt>
    <dgm:pt modelId="{E6E51E52-043E-4D13-BDC2-35CD1C4D41F2}">
      <dgm:prSet/>
      <dgm:spPr/>
      <dgm:t>
        <a:bodyPr/>
        <a:lstStyle/>
        <a:p>
          <a:r>
            <a:rPr lang="en-US"/>
            <a:t>Data Inspection</a:t>
          </a:r>
        </a:p>
      </dgm:t>
    </dgm:pt>
    <dgm:pt modelId="{6B99C2BD-74C7-44A0-8517-36E6D9C04E37}" type="parTrans" cxnId="{6BC348F8-7F48-4FBB-80C4-B83AD6686E43}">
      <dgm:prSet/>
      <dgm:spPr/>
      <dgm:t>
        <a:bodyPr/>
        <a:lstStyle/>
        <a:p>
          <a:endParaRPr lang="en-US"/>
        </a:p>
      </dgm:t>
    </dgm:pt>
    <dgm:pt modelId="{0EB39002-EB83-4D51-9180-07EA6E674EB4}" type="sibTrans" cxnId="{6BC348F8-7F48-4FBB-80C4-B83AD6686E43}">
      <dgm:prSet/>
      <dgm:spPr/>
      <dgm:t>
        <a:bodyPr/>
        <a:lstStyle/>
        <a:p>
          <a:endParaRPr lang="en-US"/>
        </a:p>
      </dgm:t>
    </dgm:pt>
    <dgm:pt modelId="{04546158-49CB-486A-9203-4A445984F4F1}">
      <dgm:prSet/>
      <dgm:spPr/>
      <dgm:t>
        <a:bodyPr/>
        <a:lstStyle/>
        <a:p>
          <a:r>
            <a:rPr lang="en-US"/>
            <a:t>Data Cleaning</a:t>
          </a:r>
        </a:p>
      </dgm:t>
    </dgm:pt>
    <dgm:pt modelId="{6BBED064-C88E-45FB-BFC7-0C1A3BCA6621}" type="parTrans" cxnId="{6D534E05-A432-4A0F-92D7-7C9D248CA100}">
      <dgm:prSet/>
      <dgm:spPr/>
      <dgm:t>
        <a:bodyPr/>
        <a:lstStyle/>
        <a:p>
          <a:endParaRPr lang="en-US"/>
        </a:p>
      </dgm:t>
    </dgm:pt>
    <dgm:pt modelId="{84324304-DED6-4B14-8AAC-2A93718C7DEB}" type="sibTrans" cxnId="{6D534E05-A432-4A0F-92D7-7C9D248CA100}">
      <dgm:prSet/>
      <dgm:spPr/>
      <dgm:t>
        <a:bodyPr/>
        <a:lstStyle/>
        <a:p>
          <a:endParaRPr lang="en-US"/>
        </a:p>
      </dgm:t>
    </dgm:pt>
    <dgm:pt modelId="{CBA5C466-C5D3-4CA4-9A5E-08CE8A9A7705}">
      <dgm:prSet/>
      <dgm:spPr/>
      <dgm:t>
        <a:bodyPr/>
        <a:lstStyle/>
        <a:p>
          <a:r>
            <a:rPr lang="en-US"/>
            <a:t>Data Imputation / Outliers Analysis</a:t>
          </a:r>
        </a:p>
      </dgm:t>
    </dgm:pt>
    <dgm:pt modelId="{9B6CA9A9-7594-438E-B49A-BE23594130EC}" type="parTrans" cxnId="{B9EB9472-FC51-440C-88A0-70F216FC88F7}">
      <dgm:prSet/>
      <dgm:spPr/>
      <dgm:t>
        <a:bodyPr/>
        <a:lstStyle/>
        <a:p>
          <a:endParaRPr lang="en-US"/>
        </a:p>
      </dgm:t>
    </dgm:pt>
    <dgm:pt modelId="{E657A2B7-8160-4F25-8401-DF9B45096081}" type="sibTrans" cxnId="{B9EB9472-FC51-440C-88A0-70F216FC88F7}">
      <dgm:prSet/>
      <dgm:spPr/>
      <dgm:t>
        <a:bodyPr/>
        <a:lstStyle/>
        <a:p>
          <a:endParaRPr lang="en-US"/>
        </a:p>
      </dgm:t>
    </dgm:pt>
    <dgm:pt modelId="{5AAAC265-60D8-4F2A-96CC-C22719D0CB0A}">
      <dgm:prSet/>
      <dgm:spPr/>
      <dgm:t>
        <a:bodyPr/>
        <a:lstStyle/>
        <a:p>
          <a:r>
            <a:rPr lang="en-US"/>
            <a:t>Data analysis </a:t>
          </a:r>
        </a:p>
      </dgm:t>
    </dgm:pt>
    <dgm:pt modelId="{BCA8DDBF-86D6-4B1F-B3AC-F8CAF7F81899}" type="parTrans" cxnId="{308F44B8-7B49-4680-95F1-34836B9970D4}">
      <dgm:prSet/>
      <dgm:spPr/>
      <dgm:t>
        <a:bodyPr/>
        <a:lstStyle/>
        <a:p>
          <a:endParaRPr lang="en-US"/>
        </a:p>
      </dgm:t>
    </dgm:pt>
    <dgm:pt modelId="{58759A38-1ED6-4EDC-9A35-CB15B0DEDF41}" type="sibTrans" cxnId="{308F44B8-7B49-4680-95F1-34836B9970D4}">
      <dgm:prSet/>
      <dgm:spPr/>
      <dgm:t>
        <a:bodyPr/>
        <a:lstStyle/>
        <a:p>
          <a:endParaRPr lang="en-US"/>
        </a:p>
      </dgm:t>
    </dgm:pt>
    <dgm:pt modelId="{396C2FA8-0F2B-47BF-88B6-48C1485DB9E6}">
      <dgm:prSet/>
      <dgm:spPr/>
      <dgm:t>
        <a:bodyPr/>
        <a:lstStyle/>
        <a:p>
          <a:pPr>
            <a:lnSpc>
              <a:spcPct val="100000"/>
            </a:lnSpc>
          </a:pPr>
          <a:r>
            <a:rPr lang="en-US"/>
            <a:t>1. Data binning</a:t>
          </a:r>
        </a:p>
      </dgm:t>
    </dgm:pt>
    <dgm:pt modelId="{AC01E7F2-724F-47AF-8036-F6790BC85628}" type="parTrans" cxnId="{F72C5853-BD45-416D-9FED-79C33924AB85}">
      <dgm:prSet/>
      <dgm:spPr/>
      <dgm:t>
        <a:bodyPr/>
        <a:lstStyle/>
        <a:p>
          <a:endParaRPr lang="en-US"/>
        </a:p>
      </dgm:t>
    </dgm:pt>
    <dgm:pt modelId="{DD512B63-62D9-4728-8F36-1E4919554BEE}" type="sibTrans" cxnId="{F72C5853-BD45-416D-9FED-79C33924AB85}">
      <dgm:prSet/>
      <dgm:spPr/>
      <dgm:t>
        <a:bodyPr/>
        <a:lstStyle/>
        <a:p>
          <a:endParaRPr lang="en-US"/>
        </a:p>
      </dgm:t>
    </dgm:pt>
    <dgm:pt modelId="{D82ED9FC-6CB9-468E-B11D-ADF923ACC7C2}">
      <dgm:prSet/>
      <dgm:spPr/>
      <dgm:t>
        <a:bodyPr/>
        <a:lstStyle/>
        <a:p>
          <a:pPr>
            <a:lnSpc>
              <a:spcPct val="100000"/>
            </a:lnSpc>
          </a:pPr>
          <a:r>
            <a:rPr lang="en-US" dirty="0"/>
            <a:t>2. Univariate analysis </a:t>
          </a:r>
        </a:p>
      </dgm:t>
    </dgm:pt>
    <dgm:pt modelId="{CD56CE2C-4510-427B-A7FD-CC8862B4F7F0}" type="parTrans" cxnId="{A6834EB3-4A98-4982-A7A6-F73E9A750B0D}">
      <dgm:prSet/>
      <dgm:spPr/>
      <dgm:t>
        <a:bodyPr/>
        <a:lstStyle/>
        <a:p>
          <a:endParaRPr lang="en-US"/>
        </a:p>
      </dgm:t>
    </dgm:pt>
    <dgm:pt modelId="{EDD618BD-CE69-4C30-8483-82E3B84ACE36}" type="sibTrans" cxnId="{A6834EB3-4A98-4982-A7A6-F73E9A750B0D}">
      <dgm:prSet/>
      <dgm:spPr/>
      <dgm:t>
        <a:bodyPr/>
        <a:lstStyle/>
        <a:p>
          <a:endParaRPr lang="en-US"/>
        </a:p>
      </dgm:t>
    </dgm:pt>
    <dgm:pt modelId="{EAD2A6A7-6E73-4153-A0D5-2FDBF8731750}">
      <dgm:prSet/>
      <dgm:spPr/>
      <dgm:t>
        <a:bodyPr/>
        <a:lstStyle/>
        <a:p>
          <a:r>
            <a:rPr lang="en-US" dirty="0"/>
            <a:t>Categorical (ordered)</a:t>
          </a:r>
        </a:p>
      </dgm:t>
    </dgm:pt>
    <dgm:pt modelId="{FD17E238-8067-4856-9F02-5132B807193E}" type="parTrans" cxnId="{59A3B8DB-670D-43AC-BF5E-CA9F2D2A27A1}">
      <dgm:prSet/>
      <dgm:spPr/>
      <dgm:t>
        <a:bodyPr/>
        <a:lstStyle/>
        <a:p>
          <a:endParaRPr lang="en-US"/>
        </a:p>
      </dgm:t>
    </dgm:pt>
    <dgm:pt modelId="{A9D1BB1B-7FAC-4DF3-AC67-81B5D10B9F4D}" type="sibTrans" cxnId="{59A3B8DB-670D-43AC-BF5E-CA9F2D2A27A1}">
      <dgm:prSet/>
      <dgm:spPr/>
      <dgm:t>
        <a:bodyPr/>
        <a:lstStyle/>
        <a:p>
          <a:endParaRPr lang="en-US"/>
        </a:p>
      </dgm:t>
    </dgm:pt>
    <dgm:pt modelId="{6EFDDF09-7910-490A-949F-8DEB1EA567D5}">
      <dgm:prSet/>
      <dgm:spPr/>
      <dgm:t>
        <a:bodyPr/>
        <a:lstStyle/>
        <a:p>
          <a:pPr>
            <a:lnSpc>
              <a:spcPct val="100000"/>
            </a:lnSpc>
          </a:pPr>
          <a:r>
            <a:rPr lang="en-US" dirty="0"/>
            <a:t>3. Bivariate and Multivariate analysis</a:t>
          </a:r>
        </a:p>
      </dgm:t>
    </dgm:pt>
    <dgm:pt modelId="{8F8FD293-D9E8-46D8-BDAD-CB41DEE274F6}" type="parTrans" cxnId="{E8C8D15C-8810-482A-9079-6EE9D3F80802}">
      <dgm:prSet/>
      <dgm:spPr/>
      <dgm:t>
        <a:bodyPr/>
        <a:lstStyle/>
        <a:p>
          <a:endParaRPr lang="en-US"/>
        </a:p>
      </dgm:t>
    </dgm:pt>
    <dgm:pt modelId="{AA4AFEF0-3CCF-4087-8096-0CBB403F9B08}" type="sibTrans" cxnId="{E8C8D15C-8810-482A-9079-6EE9D3F80802}">
      <dgm:prSet/>
      <dgm:spPr/>
      <dgm:t>
        <a:bodyPr/>
        <a:lstStyle/>
        <a:p>
          <a:endParaRPr lang="en-US"/>
        </a:p>
      </dgm:t>
    </dgm:pt>
    <dgm:pt modelId="{1AACC4E1-DF87-4E61-88E7-4A09FAB2FBA5}">
      <dgm:prSet/>
      <dgm:spPr/>
      <dgm:t>
        <a:bodyPr/>
        <a:lstStyle/>
        <a:p>
          <a:r>
            <a:rPr lang="en-US" dirty="0"/>
            <a:t>Numeric-Numeric</a:t>
          </a:r>
        </a:p>
      </dgm:t>
    </dgm:pt>
    <dgm:pt modelId="{A46CA8EA-A09E-46BB-A7FD-470CFEAA3C05}" type="parTrans" cxnId="{055FCE7B-481A-4EE6-9F9B-3C6D6AB1FFC6}">
      <dgm:prSet/>
      <dgm:spPr/>
      <dgm:t>
        <a:bodyPr/>
        <a:lstStyle/>
        <a:p>
          <a:endParaRPr lang="en-US"/>
        </a:p>
      </dgm:t>
    </dgm:pt>
    <dgm:pt modelId="{8B622442-1C10-4797-9F87-0B4BFB96E329}" type="sibTrans" cxnId="{055FCE7B-481A-4EE6-9F9B-3C6D6AB1FFC6}">
      <dgm:prSet/>
      <dgm:spPr/>
      <dgm:t>
        <a:bodyPr/>
        <a:lstStyle/>
        <a:p>
          <a:endParaRPr lang="en-US"/>
        </a:p>
      </dgm:t>
    </dgm:pt>
    <dgm:pt modelId="{448AC352-680D-4A09-ACA6-9AD6CC7F7E11}">
      <dgm:prSet/>
      <dgm:spPr/>
      <dgm:t>
        <a:bodyPr/>
        <a:lstStyle/>
        <a:p>
          <a:r>
            <a:rPr lang="en-US" dirty="0"/>
            <a:t> Categoric-numeric</a:t>
          </a:r>
        </a:p>
      </dgm:t>
    </dgm:pt>
    <dgm:pt modelId="{87C5C091-ADC6-440F-B07A-EBAED39C3B14}" type="parTrans" cxnId="{6B08CC2D-950A-42D8-A879-486E169AFC0B}">
      <dgm:prSet/>
      <dgm:spPr/>
      <dgm:t>
        <a:bodyPr/>
        <a:lstStyle/>
        <a:p>
          <a:endParaRPr lang="en-US"/>
        </a:p>
      </dgm:t>
    </dgm:pt>
    <dgm:pt modelId="{D02D3C10-13A8-48FD-8DD8-D633E48F3B0F}" type="sibTrans" cxnId="{6B08CC2D-950A-42D8-A879-486E169AFC0B}">
      <dgm:prSet/>
      <dgm:spPr/>
      <dgm:t>
        <a:bodyPr/>
        <a:lstStyle/>
        <a:p>
          <a:endParaRPr lang="en-US"/>
        </a:p>
      </dgm:t>
    </dgm:pt>
    <dgm:pt modelId="{BE57728A-2804-4FD4-9948-85921F1EB137}">
      <dgm:prSet/>
      <dgm:spPr/>
      <dgm:t>
        <a:bodyPr/>
        <a:lstStyle/>
        <a:p>
          <a:r>
            <a:rPr lang="en-US" dirty="0"/>
            <a:t> Categoric-categoric</a:t>
          </a:r>
        </a:p>
      </dgm:t>
    </dgm:pt>
    <dgm:pt modelId="{1E50FFD7-B67D-4798-884E-8DC9D3409E5E}" type="parTrans" cxnId="{FE250631-1A44-49AD-BB6C-CC134C6EC8EC}">
      <dgm:prSet/>
      <dgm:spPr/>
      <dgm:t>
        <a:bodyPr/>
        <a:lstStyle/>
        <a:p>
          <a:endParaRPr lang="en-US"/>
        </a:p>
      </dgm:t>
    </dgm:pt>
    <dgm:pt modelId="{B4F7E336-AA0D-468F-A049-BDFC072E05A9}" type="sibTrans" cxnId="{FE250631-1A44-49AD-BB6C-CC134C6EC8EC}">
      <dgm:prSet/>
      <dgm:spPr/>
      <dgm:t>
        <a:bodyPr/>
        <a:lstStyle/>
        <a:p>
          <a:endParaRPr lang="en-US"/>
        </a:p>
      </dgm:t>
    </dgm:pt>
    <dgm:pt modelId="{64F2BF53-F11E-4962-BAC7-1EA4084FA1EA}">
      <dgm:prSet/>
      <dgm:spPr/>
      <dgm:t>
        <a:bodyPr/>
        <a:lstStyle/>
        <a:p>
          <a:r>
            <a:rPr lang="en-US" dirty="0"/>
            <a:t> Numerical (continuous)</a:t>
          </a:r>
        </a:p>
      </dgm:t>
    </dgm:pt>
    <dgm:pt modelId="{057CD0A4-AE90-4BD5-8DCF-A19AFC25CBD0}" type="parTrans" cxnId="{AC98AFF3-EBC3-43ED-89AE-DCDC15AB23EB}">
      <dgm:prSet/>
      <dgm:spPr/>
      <dgm:t>
        <a:bodyPr/>
        <a:lstStyle/>
        <a:p>
          <a:endParaRPr lang="en-US"/>
        </a:p>
      </dgm:t>
    </dgm:pt>
    <dgm:pt modelId="{6A52A244-EAC2-476A-A6F4-6948EBA3595F}" type="sibTrans" cxnId="{AC98AFF3-EBC3-43ED-89AE-DCDC15AB23EB}">
      <dgm:prSet/>
      <dgm:spPr/>
      <dgm:t>
        <a:bodyPr/>
        <a:lstStyle/>
        <a:p>
          <a:endParaRPr lang="en-US"/>
        </a:p>
      </dgm:t>
    </dgm:pt>
    <dgm:pt modelId="{79A371FA-3017-47C7-A9B9-EC88EC9B7AB7}" type="pres">
      <dgm:prSet presAssocID="{3C8156F8-4EAC-4739-A30B-D7ABED92E3A0}" presName="hierChild1" presStyleCnt="0">
        <dgm:presLayoutVars>
          <dgm:chPref val="1"/>
          <dgm:dir/>
          <dgm:animOne val="branch"/>
          <dgm:animLvl val="lvl"/>
          <dgm:resizeHandles/>
        </dgm:presLayoutVars>
      </dgm:prSet>
      <dgm:spPr/>
    </dgm:pt>
    <dgm:pt modelId="{3772E4CF-B465-4188-B024-B190342FAE0E}" type="pres">
      <dgm:prSet presAssocID="{56630626-0AE3-49AA-8D48-30315B82E4BA}" presName="hierRoot1" presStyleCnt="0"/>
      <dgm:spPr/>
    </dgm:pt>
    <dgm:pt modelId="{8AD54FE8-44AA-4612-8657-0A82ED94343A}" type="pres">
      <dgm:prSet presAssocID="{56630626-0AE3-49AA-8D48-30315B82E4BA}" presName="composite" presStyleCnt="0"/>
      <dgm:spPr/>
    </dgm:pt>
    <dgm:pt modelId="{EFAEFC9D-56ED-4BF9-B7C4-1175ACF9C73A}" type="pres">
      <dgm:prSet presAssocID="{56630626-0AE3-49AA-8D48-30315B82E4BA}" presName="background" presStyleLbl="node0" presStyleIdx="0" presStyleCnt="5"/>
      <dgm:spPr/>
    </dgm:pt>
    <dgm:pt modelId="{2500DC78-B4E7-4331-9EA8-C9CB6281D313}" type="pres">
      <dgm:prSet presAssocID="{56630626-0AE3-49AA-8D48-30315B82E4BA}" presName="text" presStyleLbl="fgAcc0" presStyleIdx="0" presStyleCnt="5">
        <dgm:presLayoutVars>
          <dgm:chPref val="3"/>
        </dgm:presLayoutVars>
      </dgm:prSet>
      <dgm:spPr/>
    </dgm:pt>
    <dgm:pt modelId="{DDCB83B1-4CA4-4F23-8326-6544B76BD4C6}" type="pres">
      <dgm:prSet presAssocID="{56630626-0AE3-49AA-8D48-30315B82E4BA}" presName="hierChild2" presStyleCnt="0"/>
      <dgm:spPr/>
    </dgm:pt>
    <dgm:pt modelId="{A80F124C-BE33-4271-8286-D94EF0B8CC05}" type="pres">
      <dgm:prSet presAssocID="{E6E51E52-043E-4D13-BDC2-35CD1C4D41F2}" presName="hierRoot1" presStyleCnt="0"/>
      <dgm:spPr/>
    </dgm:pt>
    <dgm:pt modelId="{F2F7E9CD-D453-4803-AB49-A198F29316F7}" type="pres">
      <dgm:prSet presAssocID="{E6E51E52-043E-4D13-BDC2-35CD1C4D41F2}" presName="composite" presStyleCnt="0"/>
      <dgm:spPr/>
    </dgm:pt>
    <dgm:pt modelId="{578C753A-B8FF-4704-8694-C4C1BA87DAED}" type="pres">
      <dgm:prSet presAssocID="{E6E51E52-043E-4D13-BDC2-35CD1C4D41F2}" presName="background" presStyleLbl="node0" presStyleIdx="1" presStyleCnt="5"/>
      <dgm:spPr/>
    </dgm:pt>
    <dgm:pt modelId="{CFC54D60-C60E-4BC1-A240-90E902CF1229}" type="pres">
      <dgm:prSet presAssocID="{E6E51E52-043E-4D13-BDC2-35CD1C4D41F2}" presName="text" presStyleLbl="fgAcc0" presStyleIdx="1" presStyleCnt="5">
        <dgm:presLayoutVars>
          <dgm:chPref val="3"/>
        </dgm:presLayoutVars>
      </dgm:prSet>
      <dgm:spPr/>
    </dgm:pt>
    <dgm:pt modelId="{28358716-B3F0-4043-B039-686C6FF06E24}" type="pres">
      <dgm:prSet presAssocID="{E6E51E52-043E-4D13-BDC2-35CD1C4D41F2}" presName="hierChild2" presStyleCnt="0"/>
      <dgm:spPr/>
    </dgm:pt>
    <dgm:pt modelId="{349B60C9-648B-4A63-B62A-F719D5C23D4A}" type="pres">
      <dgm:prSet presAssocID="{04546158-49CB-486A-9203-4A445984F4F1}" presName="hierRoot1" presStyleCnt="0"/>
      <dgm:spPr/>
    </dgm:pt>
    <dgm:pt modelId="{342FF37A-C696-466C-B01C-D7B749F903B7}" type="pres">
      <dgm:prSet presAssocID="{04546158-49CB-486A-9203-4A445984F4F1}" presName="composite" presStyleCnt="0"/>
      <dgm:spPr/>
    </dgm:pt>
    <dgm:pt modelId="{DC808E3D-5873-49D5-A397-0242507B64C0}" type="pres">
      <dgm:prSet presAssocID="{04546158-49CB-486A-9203-4A445984F4F1}" presName="background" presStyleLbl="node0" presStyleIdx="2" presStyleCnt="5"/>
      <dgm:spPr/>
    </dgm:pt>
    <dgm:pt modelId="{4F98B142-ED47-4810-88DA-3ED3A82555AB}" type="pres">
      <dgm:prSet presAssocID="{04546158-49CB-486A-9203-4A445984F4F1}" presName="text" presStyleLbl="fgAcc0" presStyleIdx="2" presStyleCnt="5">
        <dgm:presLayoutVars>
          <dgm:chPref val="3"/>
        </dgm:presLayoutVars>
      </dgm:prSet>
      <dgm:spPr/>
    </dgm:pt>
    <dgm:pt modelId="{EB222E51-F907-41DC-AD59-15E9A04B260C}" type="pres">
      <dgm:prSet presAssocID="{04546158-49CB-486A-9203-4A445984F4F1}" presName="hierChild2" presStyleCnt="0"/>
      <dgm:spPr/>
    </dgm:pt>
    <dgm:pt modelId="{4B0EF3F4-F197-46CC-8D8E-3FCA93D279DA}" type="pres">
      <dgm:prSet presAssocID="{CBA5C466-C5D3-4CA4-9A5E-08CE8A9A7705}" presName="hierRoot1" presStyleCnt="0"/>
      <dgm:spPr/>
    </dgm:pt>
    <dgm:pt modelId="{64C6EE2A-0FC5-4356-82C0-1EA3BB1DA9CB}" type="pres">
      <dgm:prSet presAssocID="{CBA5C466-C5D3-4CA4-9A5E-08CE8A9A7705}" presName="composite" presStyleCnt="0"/>
      <dgm:spPr/>
    </dgm:pt>
    <dgm:pt modelId="{2F970E2D-B175-489C-B62F-6A1F43A6ECAC}" type="pres">
      <dgm:prSet presAssocID="{CBA5C466-C5D3-4CA4-9A5E-08CE8A9A7705}" presName="background" presStyleLbl="node0" presStyleIdx="3" presStyleCnt="5"/>
      <dgm:spPr/>
    </dgm:pt>
    <dgm:pt modelId="{5DBBBE48-4D12-412C-A7A5-2E661706287D}" type="pres">
      <dgm:prSet presAssocID="{CBA5C466-C5D3-4CA4-9A5E-08CE8A9A7705}" presName="text" presStyleLbl="fgAcc0" presStyleIdx="3" presStyleCnt="5">
        <dgm:presLayoutVars>
          <dgm:chPref val="3"/>
        </dgm:presLayoutVars>
      </dgm:prSet>
      <dgm:spPr/>
    </dgm:pt>
    <dgm:pt modelId="{CEF8F08F-8B9D-4642-BCE7-22DBB3112781}" type="pres">
      <dgm:prSet presAssocID="{CBA5C466-C5D3-4CA4-9A5E-08CE8A9A7705}" presName="hierChild2" presStyleCnt="0"/>
      <dgm:spPr/>
    </dgm:pt>
    <dgm:pt modelId="{A8AA757C-1291-4CC8-B87E-4D60938881E5}" type="pres">
      <dgm:prSet presAssocID="{5AAAC265-60D8-4F2A-96CC-C22719D0CB0A}" presName="hierRoot1" presStyleCnt="0"/>
      <dgm:spPr/>
    </dgm:pt>
    <dgm:pt modelId="{D7637213-3876-461D-979F-AE94257F530D}" type="pres">
      <dgm:prSet presAssocID="{5AAAC265-60D8-4F2A-96CC-C22719D0CB0A}" presName="composite" presStyleCnt="0"/>
      <dgm:spPr/>
    </dgm:pt>
    <dgm:pt modelId="{22C6D0B3-3AEC-4E77-98C9-B026AF815F43}" type="pres">
      <dgm:prSet presAssocID="{5AAAC265-60D8-4F2A-96CC-C22719D0CB0A}" presName="background" presStyleLbl="node0" presStyleIdx="4" presStyleCnt="5"/>
      <dgm:spPr/>
    </dgm:pt>
    <dgm:pt modelId="{C1028A7D-0406-4D19-B588-D443BB11AABE}" type="pres">
      <dgm:prSet presAssocID="{5AAAC265-60D8-4F2A-96CC-C22719D0CB0A}" presName="text" presStyleLbl="fgAcc0" presStyleIdx="4" presStyleCnt="5">
        <dgm:presLayoutVars>
          <dgm:chPref val="3"/>
        </dgm:presLayoutVars>
      </dgm:prSet>
      <dgm:spPr/>
    </dgm:pt>
    <dgm:pt modelId="{ADC8210D-34FA-4938-BC5A-83BFE0F22E29}" type="pres">
      <dgm:prSet presAssocID="{5AAAC265-60D8-4F2A-96CC-C22719D0CB0A}" presName="hierChild2" presStyleCnt="0"/>
      <dgm:spPr/>
    </dgm:pt>
    <dgm:pt modelId="{FE5545C7-0509-4E41-BAD2-5AEE8A1E2501}" type="pres">
      <dgm:prSet presAssocID="{AC01E7F2-724F-47AF-8036-F6790BC85628}" presName="Name10" presStyleLbl="parChTrans1D2" presStyleIdx="0" presStyleCnt="3"/>
      <dgm:spPr/>
    </dgm:pt>
    <dgm:pt modelId="{8E0644FF-9611-4FFB-BBE8-4F07EC5984A2}" type="pres">
      <dgm:prSet presAssocID="{396C2FA8-0F2B-47BF-88B6-48C1485DB9E6}" presName="hierRoot2" presStyleCnt="0"/>
      <dgm:spPr/>
    </dgm:pt>
    <dgm:pt modelId="{125AF172-FE4F-4E2A-BB77-59642668D557}" type="pres">
      <dgm:prSet presAssocID="{396C2FA8-0F2B-47BF-88B6-48C1485DB9E6}" presName="composite2" presStyleCnt="0"/>
      <dgm:spPr/>
    </dgm:pt>
    <dgm:pt modelId="{DBF924FA-06D2-422B-9050-D2AF1180A1E5}" type="pres">
      <dgm:prSet presAssocID="{396C2FA8-0F2B-47BF-88B6-48C1485DB9E6}" presName="background2" presStyleLbl="node2" presStyleIdx="0" presStyleCnt="3"/>
      <dgm:spPr/>
    </dgm:pt>
    <dgm:pt modelId="{5465C37B-C71D-4A2A-AF32-17F137BC0AD9}" type="pres">
      <dgm:prSet presAssocID="{396C2FA8-0F2B-47BF-88B6-48C1485DB9E6}" presName="text2" presStyleLbl="fgAcc2" presStyleIdx="0" presStyleCnt="3">
        <dgm:presLayoutVars>
          <dgm:chPref val="3"/>
        </dgm:presLayoutVars>
      </dgm:prSet>
      <dgm:spPr/>
    </dgm:pt>
    <dgm:pt modelId="{D9C8E385-480E-4CFF-AAEE-BF5AA8EDB6AA}" type="pres">
      <dgm:prSet presAssocID="{396C2FA8-0F2B-47BF-88B6-48C1485DB9E6}" presName="hierChild3" presStyleCnt="0"/>
      <dgm:spPr/>
    </dgm:pt>
    <dgm:pt modelId="{2565C7AA-8C19-4EF3-B78F-7B2BB1D53A72}" type="pres">
      <dgm:prSet presAssocID="{CD56CE2C-4510-427B-A7FD-CC8862B4F7F0}" presName="Name10" presStyleLbl="parChTrans1D2" presStyleIdx="1" presStyleCnt="3"/>
      <dgm:spPr/>
    </dgm:pt>
    <dgm:pt modelId="{BC083235-FE8E-469E-AA9D-8623159E9943}" type="pres">
      <dgm:prSet presAssocID="{D82ED9FC-6CB9-468E-B11D-ADF923ACC7C2}" presName="hierRoot2" presStyleCnt="0"/>
      <dgm:spPr/>
    </dgm:pt>
    <dgm:pt modelId="{34F57518-1294-497C-90B9-8DAADE08203A}" type="pres">
      <dgm:prSet presAssocID="{D82ED9FC-6CB9-468E-B11D-ADF923ACC7C2}" presName="composite2" presStyleCnt="0"/>
      <dgm:spPr/>
    </dgm:pt>
    <dgm:pt modelId="{E8018EF1-8E08-45BC-911F-1F14D1B5B07A}" type="pres">
      <dgm:prSet presAssocID="{D82ED9FC-6CB9-468E-B11D-ADF923ACC7C2}" presName="background2" presStyleLbl="node2" presStyleIdx="1" presStyleCnt="3"/>
      <dgm:spPr/>
    </dgm:pt>
    <dgm:pt modelId="{B69DC40C-00D9-4185-AC39-CE47C44D11C2}" type="pres">
      <dgm:prSet presAssocID="{D82ED9FC-6CB9-468E-B11D-ADF923ACC7C2}" presName="text2" presStyleLbl="fgAcc2" presStyleIdx="1" presStyleCnt="3">
        <dgm:presLayoutVars>
          <dgm:chPref val="3"/>
        </dgm:presLayoutVars>
      </dgm:prSet>
      <dgm:spPr/>
    </dgm:pt>
    <dgm:pt modelId="{FBE97C2A-7ADF-4B72-B5F3-53B84996FCFA}" type="pres">
      <dgm:prSet presAssocID="{D82ED9FC-6CB9-468E-B11D-ADF923ACC7C2}" presName="hierChild3" presStyleCnt="0"/>
      <dgm:spPr/>
    </dgm:pt>
    <dgm:pt modelId="{0058C013-6C8D-4242-BD11-82F9727CB33D}" type="pres">
      <dgm:prSet presAssocID="{FD17E238-8067-4856-9F02-5132B807193E}" presName="Name17" presStyleLbl="parChTrans1D3" presStyleIdx="0" presStyleCnt="5"/>
      <dgm:spPr/>
    </dgm:pt>
    <dgm:pt modelId="{75AEBBED-3E1A-47FC-B238-718E132DD2F7}" type="pres">
      <dgm:prSet presAssocID="{EAD2A6A7-6E73-4153-A0D5-2FDBF8731750}" presName="hierRoot3" presStyleCnt="0"/>
      <dgm:spPr/>
    </dgm:pt>
    <dgm:pt modelId="{5ED75E11-76B3-476D-8889-43FF131756F2}" type="pres">
      <dgm:prSet presAssocID="{EAD2A6A7-6E73-4153-A0D5-2FDBF8731750}" presName="composite3" presStyleCnt="0"/>
      <dgm:spPr/>
    </dgm:pt>
    <dgm:pt modelId="{5F55FCFA-263C-44FF-B312-8FCF27EF929C}" type="pres">
      <dgm:prSet presAssocID="{EAD2A6A7-6E73-4153-A0D5-2FDBF8731750}" presName="background3" presStyleLbl="node3" presStyleIdx="0" presStyleCnt="5"/>
      <dgm:spPr/>
    </dgm:pt>
    <dgm:pt modelId="{00BCD7EE-D138-458E-BFC8-E725F0F58EDA}" type="pres">
      <dgm:prSet presAssocID="{EAD2A6A7-6E73-4153-A0D5-2FDBF8731750}" presName="text3" presStyleLbl="fgAcc3" presStyleIdx="0" presStyleCnt="5">
        <dgm:presLayoutVars>
          <dgm:chPref val="3"/>
        </dgm:presLayoutVars>
      </dgm:prSet>
      <dgm:spPr/>
    </dgm:pt>
    <dgm:pt modelId="{632B0873-BBE8-4AB1-B3ED-E9A65B9D1069}" type="pres">
      <dgm:prSet presAssocID="{EAD2A6A7-6E73-4153-A0D5-2FDBF8731750}" presName="hierChild4" presStyleCnt="0"/>
      <dgm:spPr/>
    </dgm:pt>
    <dgm:pt modelId="{FACF426D-D084-4CE6-B1A3-35EB8B8EA878}" type="pres">
      <dgm:prSet presAssocID="{057CD0A4-AE90-4BD5-8DCF-A19AFC25CBD0}" presName="Name17" presStyleLbl="parChTrans1D3" presStyleIdx="1" presStyleCnt="5"/>
      <dgm:spPr/>
    </dgm:pt>
    <dgm:pt modelId="{FB165D44-A111-4C81-811B-524E9488A7A8}" type="pres">
      <dgm:prSet presAssocID="{64F2BF53-F11E-4962-BAC7-1EA4084FA1EA}" presName="hierRoot3" presStyleCnt="0"/>
      <dgm:spPr/>
    </dgm:pt>
    <dgm:pt modelId="{2A418D5D-98F0-4A85-84AC-0A975AEAB05C}" type="pres">
      <dgm:prSet presAssocID="{64F2BF53-F11E-4962-BAC7-1EA4084FA1EA}" presName="composite3" presStyleCnt="0"/>
      <dgm:spPr/>
    </dgm:pt>
    <dgm:pt modelId="{86B987B4-C336-44A2-BB4E-F0CE62C99A80}" type="pres">
      <dgm:prSet presAssocID="{64F2BF53-F11E-4962-BAC7-1EA4084FA1EA}" presName="background3" presStyleLbl="node3" presStyleIdx="1" presStyleCnt="5"/>
      <dgm:spPr/>
    </dgm:pt>
    <dgm:pt modelId="{573BCA2B-C73E-4134-ADFF-9B866C01B9DD}" type="pres">
      <dgm:prSet presAssocID="{64F2BF53-F11E-4962-BAC7-1EA4084FA1EA}" presName="text3" presStyleLbl="fgAcc3" presStyleIdx="1" presStyleCnt="5">
        <dgm:presLayoutVars>
          <dgm:chPref val="3"/>
        </dgm:presLayoutVars>
      </dgm:prSet>
      <dgm:spPr/>
    </dgm:pt>
    <dgm:pt modelId="{758DC027-498D-401B-AC66-14DDC02D50B4}" type="pres">
      <dgm:prSet presAssocID="{64F2BF53-F11E-4962-BAC7-1EA4084FA1EA}" presName="hierChild4" presStyleCnt="0"/>
      <dgm:spPr/>
    </dgm:pt>
    <dgm:pt modelId="{485E662B-25A1-4812-8721-42EE8FF48FD6}" type="pres">
      <dgm:prSet presAssocID="{8F8FD293-D9E8-46D8-BDAD-CB41DEE274F6}" presName="Name10" presStyleLbl="parChTrans1D2" presStyleIdx="2" presStyleCnt="3"/>
      <dgm:spPr/>
    </dgm:pt>
    <dgm:pt modelId="{331A62B0-F94F-4A31-B8E3-02AF353841DC}" type="pres">
      <dgm:prSet presAssocID="{6EFDDF09-7910-490A-949F-8DEB1EA567D5}" presName="hierRoot2" presStyleCnt="0"/>
      <dgm:spPr/>
    </dgm:pt>
    <dgm:pt modelId="{3BBBAE7D-F82E-45E5-984C-8509CA7E8059}" type="pres">
      <dgm:prSet presAssocID="{6EFDDF09-7910-490A-949F-8DEB1EA567D5}" presName="composite2" presStyleCnt="0"/>
      <dgm:spPr/>
    </dgm:pt>
    <dgm:pt modelId="{7B48742F-EB50-4D54-A754-4EE88CE30B5F}" type="pres">
      <dgm:prSet presAssocID="{6EFDDF09-7910-490A-949F-8DEB1EA567D5}" presName="background2" presStyleLbl="node2" presStyleIdx="2" presStyleCnt="3"/>
      <dgm:spPr/>
    </dgm:pt>
    <dgm:pt modelId="{0824B313-8D1F-4158-BE9C-787EC3C3BF87}" type="pres">
      <dgm:prSet presAssocID="{6EFDDF09-7910-490A-949F-8DEB1EA567D5}" presName="text2" presStyleLbl="fgAcc2" presStyleIdx="2" presStyleCnt="3">
        <dgm:presLayoutVars>
          <dgm:chPref val="3"/>
        </dgm:presLayoutVars>
      </dgm:prSet>
      <dgm:spPr/>
    </dgm:pt>
    <dgm:pt modelId="{9B1463E2-79C5-47EF-91C8-10C3144291F3}" type="pres">
      <dgm:prSet presAssocID="{6EFDDF09-7910-490A-949F-8DEB1EA567D5}" presName="hierChild3" presStyleCnt="0"/>
      <dgm:spPr/>
    </dgm:pt>
    <dgm:pt modelId="{8EF7D15D-F723-498A-BF33-10BCDD68D8E0}" type="pres">
      <dgm:prSet presAssocID="{A46CA8EA-A09E-46BB-A7FD-470CFEAA3C05}" presName="Name17" presStyleLbl="parChTrans1D3" presStyleIdx="2" presStyleCnt="5"/>
      <dgm:spPr/>
    </dgm:pt>
    <dgm:pt modelId="{BE8A2794-EBFA-4B32-997C-B54B200ED5A2}" type="pres">
      <dgm:prSet presAssocID="{1AACC4E1-DF87-4E61-88E7-4A09FAB2FBA5}" presName="hierRoot3" presStyleCnt="0"/>
      <dgm:spPr/>
    </dgm:pt>
    <dgm:pt modelId="{264BFF6C-E5E9-435F-9163-3E3F8C7675A4}" type="pres">
      <dgm:prSet presAssocID="{1AACC4E1-DF87-4E61-88E7-4A09FAB2FBA5}" presName="composite3" presStyleCnt="0"/>
      <dgm:spPr/>
    </dgm:pt>
    <dgm:pt modelId="{31756CFB-273C-4F62-922E-0680A4451551}" type="pres">
      <dgm:prSet presAssocID="{1AACC4E1-DF87-4E61-88E7-4A09FAB2FBA5}" presName="background3" presStyleLbl="node3" presStyleIdx="2" presStyleCnt="5"/>
      <dgm:spPr/>
    </dgm:pt>
    <dgm:pt modelId="{1C4725C3-B4EF-4568-91B7-1C509F6949BE}" type="pres">
      <dgm:prSet presAssocID="{1AACC4E1-DF87-4E61-88E7-4A09FAB2FBA5}" presName="text3" presStyleLbl="fgAcc3" presStyleIdx="2" presStyleCnt="5">
        <dgm:presLayoutVars>
          <dgm:chPref val="3"/>
        </dgm:presLayoutVars>
      </dgm:prSet>
      <dgm:spPr/>
    </dgm:pt>
    <dgm:pt modelId="{4204D642-DCF8-42F3-A213-F480AEC7938B}" type="pres">
      <dgm:prSet presAssocID="{1AACC4E1-DF87-4E61-88E7-4A09FAB2FBA5}" presName="hierChild4" presStyleCnt="0"/>
      <dgm:spPr/>
    </dgm:pt>
    <dgm:pt modelId="{C6DBA6A1-4667-4B78-A238-9B1DB386B888}" type="pres">
      <dgm:prSet presAssocID="{87C5C091-ADC6-440F-B07A-EBAED39C3B14}" presName="Name17" presStyleLbl="parChTrans1D3" presStyleIdx="3" presStyleCnt="5"/>
      <dgm:spPr/>
    </dgm:pt>
    <dgm:pt modelId="{375AB88A-A32C-419C-B58C-4C643CE6B547}" type="pres">
      <dgm:prSet presAssocID="{448AC352-680D-4A09-ACA6-9AD6CC7F7E11}" presName="hierRoot3" presStyleCnt="0"/>
      <dgm:spPr/>
    </dgm:pt>
    <dgm:pt modelId="{926F73C4-C713-496A-AA6D-C550A7BDC8D7}" type="pres">
      <dgm:prSet presAssocID="{448AC352-680D-4A09-ACA6-9AD6CC7F7E11}" presName="composite3" presStyleCnt="0"/>
      <dgm:spPr/>
    </dgm:pt>
    <dgm:pt modelId="{ACCF48A9-8928-4164-B3E5-8C1CCAEF4763}" type="pres">
      <dgm:prSet presAssocID="{448AC352-680D-4A09-ACA6-9AD6CC7F7E11}" presName="background3" presStyleLbl="node3" presStyleIdx="3" presStyleCnt="5"/>
      <dgm:spPr/>
    </dgm:pt>
    <dgm:pt modelId="{E6627389-5F5B-41C0-974F-B72017CF5801}" type="pres">
      <dgm:prSet presAssocID="{448AC352-680D-4A09-ACA6-9AD6CC7F7E11}" presName="text3" presStyleLbl="fgAcc3" presStyleIdx="3" presStyleCnt="5">
        <dgm:presLayoutVars>
          <dgm:chPref val="3"/>
        </dgm:presLayoutVars>
      </dgm:prSet>
      <dgm:spPr/>
    </dgm:pt>
    <dgm:pt modelId="{ADD34658-FB09-4F57-9345-E341B4579655}" type="pres">
      <dgm:prSet presAssocID="{448AC352-680D-4A09-ACA6-9AD6CC7F7E11}" presName="hierChild4" presStyleCnt="0"/>
      <dgm:spPr/>
    </dgm:pt>
    <dgm:pt modelId="{ED6E067A-D0D2-40D9-B44E-CDEFBD6A2D54}" type="pres">
      <dgm:prSet presAssocID="{1E50FFD7-B67D-4798-884E-8DC9D3409E5E}" presName="Name17" presStyleLbl="parChTrans1D3" presStyleIdx="4" presStyleCnt="5"/>
      <dgm:spPr/>
    </dgm:pt>
    <dgm:pt modelId="{17022C4B-B705-43FD-B7EF-AAADE6C7A9A0}" type="pres">
      <dgm:prSet presAssocID="{BE57728A-2804-4FD4-9948-85921F1EB137}" presName="hierRoot3" presStyleCnt="0"/>
      <dgm:spPr/>
    </dgm:pt>
    <dgm:pt modelId="{079D0888-C845-45B8-92E1-5C1E77D2D4F1}" type="pres">
      <dgm:prSet presAssocID="{BE57728A-2804-4FD4-9948-85921F1EB137}" presName="composite3" presStyleCnt="0"/>
      <dgm:spPr/>
    </dgm:pt>
    <dgm:pt modelId="{4AFC04B2-A66F-4CD5-A7A9-5663197CD7D2}" type="pres">
      <dgm:prSet presAssocID="{BE57728A-2804-4FD4-9948-85921F1EB137}" presName="background3" presStyleLbl="node3" presStyleIdx="4" presStyleCnt="5"/>
      <dgm:spPr/>
    </dgm:pt>
    <dgm:pt modelId="{6CDBA648-E099-4241-947F-A1D23D32FED1}" type="pres">
      <dgm:prSet presAssocID="{BE57728A-2804-4FD4-9948-85921F1EB137}" presName="text3" presStyleLbl="fgAcc3" presStyleIdx="4" presStyleCnt="5">
        <dgm:presLayoutVars>
          <dgm:chPref val="3"/>
        </dgm:presLayoutVars>
      </dgm:prSet>
      <dgm:spPr/>
    </dgm:pt>
    <dgm:pt modelId="{91CEB890-95A7-451B-B366-88AAB4183C9A}" type="pres">
      <dgm:prSet presAssocID="{BE57728A-2804-4FD4-9948-85921F1EB137}" presName="hierChild4" presStyleCnt="0"/>
      <dgm:spPr/>
    </dgm:pt>
  </dgm:ptLst>
  <dgm:cxnLst>
    <dgm:cxn modelId="{24C04E00-4A70-4F0E-9A08-34ECE9B1B2D0}" type="presOf" srcId="{D82ED9FC-6CB9-468E-B11D-ADF923ACC7C2}" destId="{B69DC40C-00D9-4185-AC39-CE47C44D11C2}" srcOrd="0" destOrd="0" presId="urn:microsoft.com/office/officeart/2005/8/layout/hierarchy1"/>
    <dgm:cxn modelId="{6D534E05-A432-4A0F-92D7-7C9D248CA100}" srcId="{3C8156F8-4EAC-4739-A30B-D7ABED92E3A0}" destId="{04546158-49CB-486A-9203-4A445984F4F1}" srcOrd="2" destOrd="0" parTransId="{6BBED064-C88E-45FB-BFC7-0C1A3BCA6621}" sibTransId="{84324304-DED6-4B14-8AAC-2A93718C7DEB}"/>
    <dgm:cxn modelId="{7E3C7927-1204-482F-BCD0-6D5EEB5A4BBD}" type="presOf" srcId="{CD56CE2C-4510-427B-A7FD-CC8862B4F7F0}" destId="{2565C7AA-8C19-4EF3-B78F-7B2BB1D53A72}" srcOrd="0" destOrd="0" presId="urn:microsoft.com/office/officeart/2005/8/layout/hierarchy1"/>
    <dgm:cxn modelId="{6B08CC2D-950A-42D8-A879-486E169AFC0B}" srcId="{6EFDDF09-7910-490A-949F-8DEB1EA567D5}" destId="{448AC352-680D-4A09-ACA6-9AD6CC7F7E11}" srcOrd="1" destOrd="0" parTransId="{87C5C091-ADC6-440F-B07A-EBAED39C3B14}" sibTransId="{D02D3C10-13A8-48FD-8DD8-D633E48F3B0F}"/>
    <dgm:cxn modelId="{FE250631-1A44-49AD-BB6C-CC134C6EC8EC}" srcId="{6EFDDF09-7910-490A-949F-8DEB1EA567D5}" destId="{BE57728A-2804-4FD4-9948-85921F1EB137}" srcOrd="2" destOrd="0" parTransId="{1E50FFD7-B67D-4798-884E-8DC9D3409E5E}" sibTransId="{B4F7E336-AA0D-468F-A049-BDFC072E05A9}"/>
    <dgm:cxn modelId="{E8C8D15C-8810-482A-9079-6EE9D3F80802}" srcId="{5AAAC265-60D8-4F2A-96CC-C22719D0CB0A}" destId="{6EFDDF09-7910-490A-949F-8DEB1EA567D5}" srcOrd="2" destOrd="0" parTransId="{8F8FD293-D9E8-46D8-BDAD-CB41DEE274F6}" sibTransId="{AA4AFEF0-3CCF-4087-8096-0CBB403F9B08}"/>
    <dgm:cxn modelId="{8F30FF60-AE5F-44F3-856E-BB1E1D935E06}" type="presOf" srcId="{04546158-49CB-486A-9203-4A445984F4F1}" destId="{4F98B142-ED47-4810-88DA-3ED3A82555AB}" srcOrd="0" destOrd="0" presId="urn:microsoft.com/office/officeart/2005/8/layout/hierarchy1"/>
    <dgm:cxn modelId="{9F1FB841-9607-45B4-A146-26D8062005E8}" type="presOf" srcId="{AC01E7F2-724F-47AF-8036-F6790BC85628}" destId="{FE5545C7-0509-4E41-BAD2-5AEE8A1E2501}" srcOrd="0" destOrd="0" presId="urn:microsoft.com/office/officeart/2005/8/layout/hierarchy1"/>
    <dgm:cxn modelId="{6287A067-7B5A-46E4-802E-8A5A55889B08}" type="presOf" srcId="{EAD2A6A7-6E73-4153-A0D5-2FDBF8731750}" destId="{00BCD7EE-D138-458E-BFC8-E725F0F58EDA}" srcOrd="0" destOrd="0" presId="urn:microsoft.com/office/officeart/2005/8/layout/hierarchy1"/>
    <dgm:cxn modelId="{947A014D-EC6E-40E0-B9DE-F34DCA1E2EA3}" type="presOf" srcId="{1AACC4E1-DF87-4E61-88E7-4A09FAB2FBA5}" destId="{1C4725C3-B4EF-4568-91B7-1C509F6949BE}" srcOrd="0" destOrd="0" presId="urn:microsoft.com/office/officeart/2005/8/layout/hierarchy1"/>
    <dgm:cxn modelId="{011DD66D-5D55-490F-8EA6-CE1E7176B620}" srcId="{3C8156F8-4EAC-4739-A30B-D7ABED92E3A0}" destId="{56630626-0AE3-49AA-8D48-30315B82E4BA}" srcOrd="0" destOrd="0" parTransId="{6F2F7845-00E5-468E-9C7C-26638ACAD118}" sibTransId="{2A8C6294-E691-443D-A5EB-FCFB78DF0787}"/>
    <dgm:cxn modelId="{BCF9586E-DE2E-4783-AA8B-149C8FCE4C6C}" type="presOf" srcId="{1E50FFD7-B67D-4798-884E-8DC9D3409E5E}" destId="{ED6E067A-D0D2-40D9-B44E-CDEFBD6A2D54}" srcOrd="0" destOrd="0" presId="urn:microsoft.com/office/officeart/2005/8/layout/hierarchy1"/>
    <dgm:cxn modelId="{B9EB9472-FC51-440C-88A0-70F216FC88F7}" srcId="{3C8156F8-4EAC-4739-A30B-D7ABED92E3A0}" destId="{CBA5C466-C5D3-4CA4-9A5E-08CE8A9A7705}" srcOrd="3" destOrd="0" parTransId="{9B6CA9A9-7594-438E-B49A-BE23594130EC}" sibTransId="{E657A2B7-8160-4F25-8401-DF9B45096081}"/>
    <dgm:cxn modelId="{F72C5853-BD45-416D-9FED-79C33924AB85}" srcId="{5AAAC265-60D8-4F2A-96CC-C22719D0CB0A}" destId="{396C2FA8-0F2B-47BF-88B6-48C1485DB9E6}" srcOrd="0" destOrd="0" parTransId="{AC01E7F2-724F-47AF-8036-F6790BC85628}" sibTransId="{DD512B63-62D9-4728-8F36-1E4919554BEE}"/>
    <dgm:cxn modelId="{055FCE7B-481A-4EE6-9F9B-3C6D6AB1FFC6}" srcId="{6EFDDF09-7910-490A-949F-8DEB1EA567D5}" destId="{1AACC4E1-DF87-4E61-88E7-4A09FAB2FBA5}" srcOrd="0" destOrd="0" parTransId="{A46CA8EA-A09E-46BB-A7FD-470CFEAA3C05}" sibTransId="{8B622442-1C10-4797-9F87-0B4BFB96E329}"/>
    <dgm:cxn modelId="{794D8B83-33FB-4A94-8433-1DF05C3ADEBE}" type="presOf" srcId="{FD17E238-8067-4856-9F02-5132B807193E}" destId="{0058C013-6C8D-4242-BD11-82F9727CB33D}" srcOrd="0" destOrd="0" presId="urn:microsoft.com/office/officeart/2005/8/layout/hierarchy1"/>
    <dgm:cxn modelId="{EEAF9585-A8B0-4230-A8DD-BF216C883DCC}" type="presOf" srcId="{396C2FA8-0F2B-47BF-88B6-48C1485DB9E6}" destId="{5465C37B-C71D-4A2A-AF32-17F137BC0AD9}" srcOrd="0" destOrd="0" presId="urn:microsoft.com/office/officeart/2005/8/layout/hierarchy1"/>
    <dgm:cxn modelId="{7D533C8B-EE28-4EA8-9349-CD93AC393F2B}" type="presOf" srcId="{6EFDDF09-7910-490A-949F-8DEB1EA567D5}" destId="{0824B313-8D1F-4158-BE9C-787EC3C3BF87}" srcOrd="0" destOrd="0" presId="urn:microsoft.com/office/officeart/2005/8/layout/hierarchy1"/>
    <dgm:cxn modelId="{CE4B5391-A206-4FA9-9589-61C570C02F9B}" type="presOf" srcId="{64F2BF53-F11E-4962-BAC7-1EA4084FA1EA}" destId="{573BCA2B-C73E-4134-ADFF-9B866C01B9DD}" srcOrd="0" destOrd="0" presId="urn:microsoft.com/office/officeart/2005/8/layout/hierarchy1"/>
    <dgm:cxn modelId="{A5359694-C5AD-461E-9031-62B9E16BB5A8}" type="presOf" srcId="{BE57728A-2804-4FD4-9948-85921F1EB137}" destId="{6CDBA648-E099-4241-947F-A1D23D32FED1}" srcOrd="0" destOrd="0" presId="urn:microsoft.com/office/officeart/2005/8/layout/hierarchy1"/>
    <dgm:cxn modelId="{A4C39E95-44C3-4187-A909-5DD82405323F}" type="presOf" srcId="{E6E51E52-043E-4D13-BDC2-35CD1C4D41F2}" destId="{CFC54D60-C60E-4BC1-A240-90E902CF1229}" srcOrd="0" destOrd="0" presId="urn:microsoft.com/office/officeart/2005/8/layout/hierarchy1"/>
    <dgm:cxn modelId="{D60107B0-7BC7-4512-9D71-EEECD27D092F}" type="presOf" srcId="{5AAAC265-60D8-4F2A-96CC-C22719D0CB0A}" destId="{C1028A7D-0406-4D19-B588-D443BB11AABE}" srcOrd="0" destOrd="0" presId="urn:microsoft.com/office/officeart/2005/8/layout/hierarchy1"/>
    <dgm:cxn modelId="{505D4AB3-3AD9-4405-A889-74B851A29A22}" type="presOf" srcId="{8F8FD293-D9E8-46D8-BDAD-CB41DEE274F6}" destId="{485E662B-25A1-4812-8721-42EE8FF48FD6}" srcOrd="0" destOrd="0" presId="urn:microsoft.com/office/officeart/2005/8/layout/hierarchy1"/>
    <dgm:cxn modelId="{A6834EB3-4A98-4982-A7A6-F73E9A750B0D}" srcId="{5AAAC265-60D8-4F2A-96CC-C22719D0CB0A}" destId="{D82ED9FC-6CB9-468E-B11D-ADF923ACC7C2}" srcOrd="1" destOrd="0" parTransId="{CD56CE2C-4510-427B-A7FD-CC8862B4F7F0}" sibTransId="{EDD618BD-CE69-4C30-8483-82E3B84ACE36}"/>
    <dgm:cxn modelId="{308F44B8-7B49-4680-95F1-34836B9970D4}" srcId="{3C8156F8-4EAC-4739-A30B-D7ABED92E3A0}" destId="{5AAAC265-60D8-4F2A-96CC-C22719D0CB0A}" srcOrd="4" destOrd="0" parTransId="{BCA8DDBF-86D6-4B1F-B3AC-F8CAF7F81899}" sibTransId="{58759A38-1ED6-4EDC-9A35-CB15B0DEDF41}"/>
    <dgm:cxn modelId="{85B9F5C0-F1AE-4AAA-8435-4D46C1D9E171}" type="presOf" srcId="{3C8156F8-4EAC-4739-A30B-D7ABED92E3A0}" destId="{79A371FA-3017-47C7-A9B9-EC88EC9B7AB7}" srcOrd="0" destOrd="0" presId="urn:microsoft.com/office/officeart/2005/8/layout/hierarchy1"/>
    <dgm:cxn modelId="{E86056C6-9EEC-47DF-83CE-98DD4D7FB314}" type="presOf" srcId="{A46CA8EA-A09E-46BB-A7FD-470CFEAA3C05}" destId="{8EF7D15D-F723-498A-BF33-10BCDD68D8E0}" srcOrd="0" destOrd="0" presId="urn:microsoft.com/office/officeart/2005/8/layout/hierarchy1"/>
    <dgm:cxn modelId="{7C690EC7-1D05-4B58-BB97-0330957A5881}" type="presOf" srcId="{057CD0A4-AE90-4BD5-8DCF-A19AFC25CBD0}" destId="{FACF426D-D084-4CE6-B1A3-35EB8B8EA878}" srcOrd="0" destOrd="0" presId="urn:microsoft.com/office/officeart/2005/8/layout/hierarchy1"/>
    <dgm:cxn modelId="{5F882EC8-2889-4640-A7A6-E2438363BEE4}" type="presOf" srcId="{56630626-0AE3-49AA-8D48-30315B82E4BA}" destId="{2500DC78-B4E7-4331-9EA8-C9CB6281D313}" srcOrd="0" destOrd="0" presId="urn:microsoft.com/office/officeart/2005/8/layout/hierarchy1"/>
    <dgm:cxn modelId="{59A3B8DB-670D-43AC-BF5E-CA9F2D2A27A1}" srcId="{D82ED9FC-6CB9-468E-B11D-ADF923ACC7C2}" destId="{EAD2A6A7-6E73-4153-A0D5-2FDBF8731750}" srcOrd="0" destOrd="0" parTransId="{FD17E238-8067-4856-9F02-5132B807193E}" sibTransId="{A9D1BB1B-7FAC-4DF3-AC67-81B5D10B9F4D}"/>
    <dgm:cxn modelId="{CA9871DD-28C9-4CD2-B1D3-41C8CA66501B}" type="presOf" srcId="{448AC352-680D-4A09-ACA6-9AD6CC7F7E11}" destId="{E6627389-5F5B-41C0-974F-B72017CF5801}" srcOrd="0" destOrd="0" presId="urn:microsoft.com/office/officeart/2005/8/layout/hierarchy1"/>
    <dgm:cxn modelId="{84BAF9E9-056E-4941-9727-AB08D6EE8ADB}" type="presOf" srcId="{CBA5C466-C5D3-4CA4-9A5E-08CE8A9A7705}" destId="{5DBBBE48-4D12-412C-A7A5-2E661706287D}" srcOrd="0" destOrd="0" presId="urn:microsoft.com/office/officeart/2005/8/layout/hierarchy1"/>
    <dgm:cxn modelId="{AC98AFF3-EBC3-43ED-89AE-DCDC15AB23EB}" srcId="{D82ED9FC-6CB9-468E-B11D-ADF923ACC7C2}" destId="{64F2BF53-F11E-4962-BAC7-1EA4084FA1EA}" srcOrd="1" destOrd="0" parTransId="{057CD0A4-AE90-4BD5-8DCF-A19AFC25CBD0}" sibTransId="{6A52A244-EAC2-476A-A6F4-6948EBA3595F}"/>
    <dgm:cxn modelId="{5C27B2F7-FEFD-4960-89D4-606065016009}" type="presOf" srcId="{87C5C091-ADC6-440F-B07A-EBAED39C3B14}" destId="{C6DBA6A1-4667-4B78-A238-9B1DB386B888}" srcOrd="0" destOrd="0" presId="urn:microsoft.com/office/officeart/2005/8/layout/hierarchy1"/>
    <dgm:cxn modelId="{6BC348F8-7F48-4FBB-80C4-B83AD6686E43}" srcId="{3C8156F8-4EAC-4739-A30B-D7ABED92E3A0}" destId="{E6E51E52-043E-4D13-BDC2-35CD1C4D41F2}" srcOrd="1" destOrd="0" parTransId="{6B99C2BD-74C7-44A0-8517-36E6D9C04E37}" sibTransId="{0EB39002-EB83-4D51-9180-07EA6E674EB4}"/>
    <dgm:cxn modelId="{610CBD0A-D284-4D9F-BB4B-6FFC7FE6E00C}" type="presParOf" srcId="{79A371FA-3017-47C7-A9B9-EC88EC9B7AB7}" destId="{3772E4CF-B465-4188-B024-B190342FAE0E}" srcOrd="0" destOrd="0" presId="urn:microsoft.com/office/officeart/2005/8/layout/hierarchy1"/>
    <dgm:cxn modelId="{DC9295B4-7320-471F-B051-EDD1C428E4BF}" type="presParOf" srcId="{3772E4CF-B465-4188-B024-B190342FAE0E}" destId="{8AD54FE8-44AA-4612-8657-0A82ED94343A}" srcOrd="0" destOrd="0" presId="urn:microsoft.com/office/officeart/2005/8/layout/hierarchy1"/>
    <dgm:cxn modelId="{D7BFC5D4-B27F-41EA-8E6E-BFCADBD2638D}" type="presParOf" srcId="{8AD54FE8-44AA-4612-8657-0A82ED94343A}" destId="{EFAEFC9D-56ED-4BF9-B7C4-1175ACF9C73A}" srcOrd="0" destOrd="0" presId="urn:microsoft.com/office/officeart/2005/8/layout/hierarchy1"/>
    <dgm:cxn modelId="{9560474C-4221-4A97-ABB8-2EC40129B646}" type="presParOf" srcId="{8AD54FE8-44AA-4612-8657-0A82ED94343A}" destId="{2500DC78-B4E7-4331-9EA8-C9CB6281D313}" srcOrd="1" destOrd="0" presId="urn:microsoft.com/office/officeart/2005/8/layout/hierarchy1"/>
    <dgm:cxn modelId="{358803A9-F330-41FB-A3B2-1C81D4F50740}" type="presParOf" srcId="{3772E4CF-B465-4188-B024-B190342FAE0E}" destId="{DDCB83B1-4CA4-4F23-8326-6544B76BD4C6}" srcOrd="1" destOrd="0" presId="urn:microsoft.com/office/officeart/2005/8/layout/hierarchy1"/>
    <dgm:cxn modelId="{7EB4AFE9-8268-4748-AB1C-B480940510C4}" type="presParOf" srcId="{79A371FA-3017-47C7-A9B9-EC88EC9B7AB7}" destId="{A80F124C-BE33-4271-8286-D94EF0B8CC05}" srcOrd="1" destOrd="0" presId="urn:microsoft.com/office/officeart/2005/8/layout/hierarchy1"/>
    <dgm:cxn modelId="{001ACA02-7819-4164-A160-1E7978319244}" type="presParOf" srcId="{A80F124C-BE33-4271-8286-D94EF0B8CC05}" destId="{F2F7E9CD-D453-4803-AB49-A198F29316F7}" srcOrd="0" destOrd="0" presId="urn:microsoft.com/office/officeart/2005/8/layout/hierarchy1"/>
    <dgm:cxn modelId="{603EDD76-BFE4-4734-A6CF-3BE89192C075}" type="presParOf" srcId="{F2F7E9CD-D453-4803-AB49-A198F29316F7}" destId="{578C753A-B8FF-4704-8694-C4C1BA87DAED}" srcOrd="0" destOrd="0" presId="urn:microsoft.com/office/officeart/2005/8/layout/hierarchy1"/>
    <dgm:cxn modelId="{710C232F-253A-434C-B631-FF9D73DCC2F5}" type="presParOf" srcId="{F2F7E9CD-D453-4803-AB49-A198F29316F7}" destId="{CFC54D60-C60E-4BC1-A240-90E902CF1229}" srcOrd="1" destOrd="0" presId="urn:microsoft.com/office/officeart/2005/8/layout/hierarchy1"/>
    <dgm:cxn modelId="{7528B05C-B01E-4B3D-9188-FC66A7A11291}" type="presParOf" srcId="{A80F124C-BE33-4271-8286-D94EF0B8CC05}" destId="{28358716-B3F0-4043-B039-686C6FF06E24}" srcOrd="1" destOrd="0" presId="urn:microsoft.com/office/officeart/2005/8/layout/hierarchy1"/>
    <dgm:cxn modelId="{D839664D-1559-446B-8C0E-B001DF922C89}" type="presParOf" srcId="{79A371FA-3017-47C7-A9B9-EC88EC9B7AB7}" destId="{349B60C9-648B-4A63-B62A-F719D5C23D4A}" srcOrd="2" destOrd="0" presId="urn:microsoft.com/office/officeart/2005/8/layout/hierarchy1"/>
    <dgm:cxn modelId="{E9B86CFA-04DC-4D06-BF48-944B70CB74B8}" type="presParOf" srcId="{349B60C9-648B-4A63-B62A-F719D5C23D4A}" destId="{342FF37A-C696-466C-B01C-D7B749F903B7}" srcOrd="0" destOrd="0" presId="urn:microsoft.com/office/officeart/2005/8/layout/hierarchy1"/>
    <dgm:cxn modelId="{7ECB1381-72DF-41A5-AC0B-B911968A448D}" type="presParOf" srcId="{342FF37A-C696-466C-B01C-D7B749F903B7}" destId="{DC808E3D-5873-49D5-A397-0242507B64C0}" srcOrd="0" destOrd="0" presId="urn:microsoft.com/office/officeart/2005/8/layout/hierarchy1"/>
    <dgm:cxn modelId="{409975C8-C1C1-4280-9E10-058254BBB6A1}" type="presParOf" srcId="{342FF37A-C696-466C-B01C-D7B749F903B7}" destId="{4F98B142-ED47-4810-88DA-3ED3A82555AB}" srcOrd="1" destOrd="0" presId="urn:microsoft.com/office/officeart/2005/8/layout/hierarchy1"/>
    <dgm:cxn modelId="{3346DDEF-055C-4F48-ABBD-7F25871D5F14}" type="presParOf" srcId="{349B60C9-648B-4A63-B62A-F719D5C23D4A}" destId="{EB222E51-F907-41DC-AD59-15E9A04B260C}" srcOrd="1" destOrd="0" presId="urn:microsoft.com/office/officeart/2005/8/layout/hierarchy1"/>
    <dgm:cxn modelId="{7407DF23-D407-4B7D-9AF8-51D42362D370}" type="presParOf" srcId="{79A371FA-3017-47C7-A9B9-EC88EC9B7AB7}" destId="{4B0EF3F4-F197-46CC-8D8E-3FCA93D279DA}" srcOrd="3" destOrd="0" presId="urn:microsoft.com/office/officeart/2005/8/layout/hierarchy1"/>
    <dgm:cxn modelId="{B1EB3EEF-4750-49A9-8EFC-64DF1961FEC0}" type="presParOf" srcId="{4B0EF3F4-F197-46CC-8D8E-3FCA93D279DA}" destId="{64C6EE2A-0FC5-4356-82C0-1EA3BB1DA9CB}" srcOrd="0" destOrd="0" presId="urn:microsoft.com/office/officeart/2005/8/layout/hierarchy1"/>
    <dgm:cxn modelId="{332DCE63-63E6-40ED-B623-F9F7B68936A4}" type="presParOf" srcId="{64C6EE2A-0FC5-4356-82C0-1EA3BB1DA9CB}" destId="{2F970E2D-B175-489C-B62F-6A1F43A6ECAC}" srcOrd="0" destOrd="0" presId="urn:microsoft.com/office/officeart/2005/8/layout/hierarchy1"/>
    <dgm:cxn modelId="{A6C95177-94E2-4D59-B9E8-0E16FBA1A0EE}" type="presParOf" srcId="{64C6EE2A-0FC5-4356-82C0-1EA3BB1DA9CB}" destId="{5DBBBE48-4D12-412C-A7A5-2E661706287D}" srcOrd="1" destOrd="0" presId="urn:microsoft.com/office/officeart/2005/8/layout/hierarchy1"/>
    <dgm:cxn modelId="{DA53D5EA-89A4-4279-8B99-F8968535EC19}" type="presParOf" srcId="{4B0EF3F4-F197-46CC-8D8E-3FCA93D279DA}" destId="{CEF8F08F-8B9D-4642-BCE7-22DBB3112781}" srcOrd="1" destOrd="0" presId="urn:microsoft.com/office/officeart/2005/8/layout/hierarchy1"/>
    <dgm:cxn modelId="{BC4B54AD-4CEA-4DD3-9E32-1A36DA30A610}" type="presParOf" srcId="{79A371FA-3017-47C7-A9B9-EC88EC9B7AB7}" destId="{A8AA757C-1291-4CC8-B87E-4D60938881E5}" srcOrd="4" destOrd="0" presId="urn:microsoft.com/office/officeart/2005/8/layout/hierarchy1"/>
    <dgm:cxn modelId="{A4010F94-E907-471C-83DC-20667E948708}" type="presParOf" srcId="{A8AA757C-1291-4CC8-B87E-4D60938881E5}" destId="{D7637213-3876-461D-979F-AE94257F530D}" srcOrd="0" destOrd="0" presId="urn:microsoft.com/office/officeart/2005/8/layout/hierarchy1"/>
    <dgm:cxn modelId="{C47834F6-B8CA-4EB6-84C1-19AF805364DF}" type="presParOf" srcId="{D7637213-3876-461D-979F-AE94257F530D}" destId="{22C6D0B3-3AEC-4E77-98C9-B026AF815F43}" srcOrd="0" destOrd="0" presId="urn:microsoft.com/office/officeart/2005/8/layout/hierarchy1"/>
    <dgm:cxn modelId="{B255DEA4-BCB5-4C93-A428-1A6AF41AF488}" type="presParOf" srcId="{D7637213-3876-461D-979F-AE94257F530D}" destId="{C1028A7D-0406-4D19-B588-D443BB11AABE}" srcOrd="1" destOrd="0" presId="urn:microsoft.com/office/officeart/2005/8/layout/hierarchy1"/>
    <dgm:cxn modelId="{93549299-6FB5-44B9-A303-02CB61A90049}" type="presParOf" srcId="{A8AA757C-1291-4CC8-B87E-4D60938881E5}" destId="{ADC8210D-34FA-4938-BC5A-83BFE0F22E29}" srcOrd="1" destOrd="0" presId="urn:microsoft.com/office/officeart/2005/8/layout/hierarchy1"/>
    <dgm:cxn modelId="{D0A8E96D-60C9-4A65-8812-CF5793CFB66B}" type="presParOf" srcId="{ADC8210D-34FA-4938-BC5A-83BFE0F22E29}" destId="{FE5545C7-0509-4E41-BAD2-5AEE8A1E2501}" srcOrd="0" destOrd="0" presId="urn:microsoft.com/office/officeart/2005/8/layout/hierarchy1"/>
    <dgm:cxn modelId="{C1EBE72F-A789-4BAD-B98D-BE13CDF97B5D}" type="presParOf" srcId="{ADC8210D-34FA-4938-BC5A-83BFE0F22E29}" destId="{8E0644FF-9611-4FFB-BBE8-4F07EC5984A2}" srcOrd="1" destOrd="0" presId="urn:microsoft.com/office/officeart/2005/8/layout/hierarchy1"/>
    <dgm:cxn modelId="{D1B776EA-0073-454A-AB8A-07C025F01143}" type="presParOf" srcId="{8E0644FF-9611-4FFB-BBE8-4F07EC5984A2}" destId="{125AF172-FE4F-4E2A-BB77-59642668D557}" srcOrd="0" destOrd="0" presId="urn:microsoft.com/office/officeart/2005/8/layout/hierarchy1"/>
    <dgm:cxn modelId="{356DE121-FF44-452F-AC63-C3691E9D28BF}" type="presParOf" srcId="{125AF172-FE4F-4E2A-BB77-59642668D557}" destId="{DBF924FA-06D2-422B-9050-D2AF1180A1E5}" srcOrd="0" destOrd="0" presId="urn:microsoft.com/office/officeart/2005/8/layout/hierarchy1"/>
    <dgm:cxn modelId="{83EC522E-9C64-49CA-9120-A8E890EFDD46}" type="presParOf" srcId="{125AF172-FE4F-4E2A-BB77-59642668D557}" destId="{5465C37B-C71D-4A2A-AF32-17F137BC0AD9}" srcOrd="1" destOrd="0" presId="urn:microsoft.com/office/officeart/2005/8/layout/hierarchy1"/>
    <dgm:cxn modelId="{58DD5697-8B46-41F0-B059-6F05CFA4D620}" type="presParOf" srcId="{8E0644FF-9611-4FFB-BBE8-4F07EC5984A2}" destId="{D9C8E385-480E-4CFF-AAEE-BF5AA8EDB6AA}" srcOrd="1" destOrd="0" presId="urn:microsoft.com/office/officeart/2005/8/layout/hierarchy1"/>
    <dgm:cxn modelId="{6F012092-A09E-48D0-8B0E-30A632543140}" type="presParOf" srcId="{ADC8210D-34FA-4938-BC5A-83BFE0F22E29}" destId="{2565C7AA-8C19-4EF3-B78F-7B2BB1D53A72}" srcOrd="2" destOrd="0" presId="urn:microsoft.com/office/officeart/2005/8/layout/hierarchy1"/>
    <dgm:cxn modelId="{0B81BEE7-0CC8-4764-A5AF-DD2F58F99EB0}" type="presParOf" srcId="{ADC8210D-34FA-4938-BC5A-83BFE0F22E29}" destId="{BC083235-FE8E-469E-AA9D-8623159E9943}" srcOrd="3" destOrd="0" presId="urn:microsoft.com/office/officeart/2005/8/layout/hierarchy1"/>
    <dgm:cxn modelId="{71D22885-2906-4D63-B99C-3D4C1E28A184}" type="presParOf" srcId="{BC083235-FE8E-469E-AA9D-8623159E9943}" destId="{34F57518-1294-497C-90B9-8DAADE08203A}" srcOrd="0" destOrd="0" presId="urn:microsoft.com/office/officeart/2005/8/layout/hierarchy1"/>
    <dgm:cxn modelId="{A2D795C9-E6D3-4A5D-8753-88C0AE2AAEE0}" type="presParOf" srcId="{34F57518-1294-497C-90B9-8DAADE08203A}" destId="{E8018EF1-8E08-45BC-911F-1F14D1B5B07A}" srcOrd="0" destOrd="0" presId="urn:microsoft.com/office/officeart/2005/8/layout/hierarchy1"/>
    <dgm:cxn modelId="{EA410768-6C1E-4EDE-BF1E-1D920C7F4BAB}" type="presParOf" srcId="{34F57518-1294-497C-90B9-8DAADE08203A}" destId="{B69DC40C-00D9-4185-AC39-CE47C44D11C2}" srcOrd="1" destOrd="0" presId="urn:microsoft.com/office/officeart/2005/8/layout/hierarchy1"/>
    <dgm:cxn modelId="{8B6D800D-1BA2-4D04-90F6-DE5ACEF8E2F2}" type="presParOf" srcId="{BC083235-FE8E-469E-AA9D-8623159E9943}" destId="{FBE97C2A-7ADF-4B72-B5F3-53B84996FCFA}" srcOrd="1" destOrd="0" presId="urn:microsoft.com/office/officeart/2005/8/layout/hierarchy1"/>
    <dgm:cxn modelId="{70307DF2-98E3-40A2-9EFD-34217A31284C}" type="presParOf" srcId="{FBE97C2A-7ADF-4B72-B5F3-53B84996FCFA}" destId="{0058C013-6C8D-4242-BD11-82F9727CB33D}" srcOrd="0" destOrd="0" presId="urn:microsoft.com/office/officeart/2005/8/layout/hierarchy1"/>
    <dgm:cxn modelId="{87325BF5-6F05-4CE6-8868-BC039D312EB4}" type="presParOf" srcId="{FBE97C2A-7ADF-4B72-B5F3-53B84996FCFA}" destId="{75AEBBED-3E1A-47FC-B238-718E132DD2F7}" srcOrd="1" destOrd="0" presId="urn:microsoft.com/office/officeart/2005/8/layout/hierarchy1"/>
    <dgm:cxn modelId="{B8DE9F2B-AD4D-4042-B797-5E2A02338FB1}" type="presParOf" srcId="{75AEBBED-3E1A-47FC-B238-718E132DD2F7}" destId="{5ED75E11-76B3-476D-8889-43FF131756F2}" srcOrd="0" destOrd="0" presId="urn:microsoft.com/office/officeart/2005/8/layout/hierarchy1"/>
    <dgm:cxn modelId="{7D34BB96-BBF3-4AC8-8811-CD7916D6D7E7}" type="presParOf" srcId="{5ED75E11-76B3-476D-8889-43FF131756F2}" destId="{5F55FCFA-263C-44FF-B312-8FCF27EF929C}" srcOrd="0" destOrd="0" presId="urn:microsoft.com/office/officeart/2005/8/layout/hierarchy1"/>
    <dgm:cxn modelId="{C7606383-7EAB-4645-A450-88AE3889B162}" type="presParOf" srcId="{5ED75E11-76B3-476D-8889-43FF131756F2}" destId="{00BCD7EE-D138-458E-BFC8-E725F0F58EDA}" srcOrd="1" destOrd="0" presId="urn:microsoft.com/office/officeart/2005/8/layout/hierarchy1"/>
    <dgm:cxn modelId="{D549D939-961B-420B-8DB0-38D7728748B6}" type="presParOf" srcId="{75AEBBED-3E1A-47FC-B238-718E132DD2F7}" destId="{632B0873-BBE8-4AB1-B3ED-E9A65B9D1069}" srcOrd="1" destOrd="0" presId="urn:microsoft.com/office/officeart/2005/8/layout/hierarchy1"/>
    <dgm:cxn modelId="{6EA4FB88-E967-4606-8C36-DE99191C0DAF}" type="presParOf" srcId="{FBE97C2A-7ADF-4B72-B5F3-53B84996FCFA}" destId="{FACF426D-D084-4CE6-B1A3-35EB8B8EA878}" srcOrd="2" destOrd="0" presId="urn:microsoft.com/office/officeart/2005/8/layout/hierarchy1"/>
    <dgm:cxn modelId="{C6490347-D9A5-49D1-BBD7-327D5156A894}" type="presParOf" srcId="{FBE97C2A-7ADF-4B72-B5F3-53B84996FCFA}" destId="{FB165D44-A111-4C81-811B-524E9488A7A8}" srcOrd="3" destOrd="0" presId="urn:microsoft.com/office/officeart/2005/8/layout/hierarchy1"/>
    <dgm:cxn modelId="{19B47E77-F3A2-409A-BDB9-2EEA1100B54E}" type="presParOf" srcId="{FB165D44-A111-4C81-811B-524E9488A7A8}" destId="{2A418D5D-98F0-4A85-84AC-0A975AEAB05C}" srcOrd="0" destOrd="0" presId="urn:microsoft.com/office/officeart/2005/8/layout/hierarchy1"/>
    <dgm:cxn modelId="{92D73337-CC34-4CC5-A55D-81959742E524}" type="presParOf" srcId="{2A418D5D-98F0-4A85-84AC-0A975AEAB05C}" destId="{86B987B4-C336-44A2-BB4E-F0CE62C99A80}" srcOrd="0" destOrd="0" presId="urn:microsoft.com/office/officeart/2005/8/layout/hierarchy1"/>
    <dgm:cxn modelId="{67A65F1B-064D-4550-A9E3-8268F167FB63}" type="presParOf" srcId="{2A418D5D-98F0-4A85-84AC-0A975AEAB05C}" destId="{573BCA2B-C73E-4134-ADFF-9B866C01B9DD}" srcOrd="1" destOrd="0" presId="urn:microsoft.com/office/officeart/2005/8/layout/hierarchy1"/>
    <dgm:cxn modelId="{EEE31E70-A6B9-4D22-87E6-6BCEE4B3B221}" type="presParOf" srcId="{FB165D44-A111-4C81-811B-524E9488A7A8}" destId="{758DC027-498D-401B-AC66-14DDC02D50B4}" srcOrd="1" destOrd="0" presId="urn:microsoft.com/office/officeart/2005/8/layout/hierarchy1"/>
    <dgm:cxn modelId="{95CC2AA4-6504-45B7-9E0D-196BB244C10C}" type="presParOf" srcId="{ADC8210D-34FA-4938-BC5A-83BFE0F22E29}" destId="{485E662B-25A1-4812-8721-42EE8FF48FD6}" srcOrd="4" destOrd="0" presId="urn:microsoft.com/office/officeart/2005/8/layout/hierarchy1"/>
    <dgm:cxn modelId="{A6D79730-5E31-4EBD-BBC7-93E1E30F3892}" type="presParOf" srcId="{ADC8210D-34FA-4938-BC5A-83BFE0F22E29}" destId="{331A62B0-F94F-4A31-B8E3-02AF353841DC}" srcOrd="5" destOrd="0" presId="urn:microsoft.com/office/officeart/2005/8/layout/hierarchy1"/>
    <dgm:cxn modelId="{61830E6D-5952-4B80-AF8F-72D732B16084}" type="presParOf" srcId="{331A62B0-F94F-4A31-B8E3-02AF353841DC}" destId="{3BBBAE7D-F82E-45E5-984C-8509CA7E8059}" srcOrd="0" destOrd="0" presId="urn:microsoft.com/office/officeart/2005/8/layout/hierarchy1"/>
    <dgm:cxn modelId="{FE909BC3-80FA-4568-B787-3AAA4CA61AB5}" type="presParOf" srcId="{3BBBAE7D-F82E-45E5-984C-8509CA7E8059}" destId="{7B48742F-EB50-4D54-A754-4EE88CE30B5F}" srcOrd="0" destOrd="0" presId="urn:microsoft.com/office/officeart/2005/8/layout/hierarchy1"/>
    <dgm:cxn modelId="{FC24E2E1-65B3-45F6-86A8-BC164819A605}" type="presParOf" srcId="{3BBBAE7D-F82E-45E5-984C-8509CA7E8059}" destId="{0824B313-8D1F-4158-BE9C-787EC3C3BF87}" srcOrd="1" destOrd="0" presId="urn:microsoft.com/office/officeart/2005/8/layout/hierarchy1"/>
    <dgm:cxn modelId="{CB4DA3F9-E78A-481D-84BB-F45C2C1C67A3}" type="presParOf" srcId="{331A62B0-F94F-4A31-B8E3-02AF353841DC}" destId="{9B1463E2-79C5-47EF-91C8-10C3144291F3}" srcOrd="1" destOrd="0" presId="urn:microsoft.com/office/officeart/2005/8/layout/hierarchy1"/>
    <dgm:cxn modelId="{24AD8376-DE4E-41D5-AA18-6C925C4C29B5}" type="presParOf" srcId="{9B1463E2-79C5-47EF-91C8-10C3144291F3}" destId="{8EF7D15D-F723-498A-BF33-10BCDD68D8E0}" srcOrd="0" destOrd="0" presId="urn:microsoft.com/office/officeart/2005/8/layout/hierarchy1"/>
    <dgm:cxn modelId="{B39474B5-05C7-433D-92B1-1166DD246C9F}" type="presParOf" srcId="{9B1463E2-79C5-47EF-91C8-10C3144291F3}" destId="{BE8A2794-EBFA-4B32-997C-B54B200ED5A2}" srcOrd="1" destOrd="0" presId="urn:microsoft.com/office/officeart/2005/8/layout/hierarchy1"/>
    <dgm:cxn modelId="{B8F443FF-623B-4C88-BFBC-D965DC930CCF}" type="presParOf" srcId="{BE8A2794-EBFA-4B32-997C-B54B200ED5A2}" destId="{264BFF6C-E5E9-435F-9163-3E3F8C7675A4}" srcOrd="0" destOrd="0" presId="urn:microsoft.com/office/officeart/2005/8/layout/hierarchy1"/>
    <dgm:cxn modelId="{CBC60CB6-DF73-4AE5-A659-AA65DD61C7D9}" type="presParOf" srcId="{264BFF6C-E5E9-435F-9163-3E3F8C7675A4}" destId="{31756CFB-273C-4F62-922E-0680A4451551}" srcOrd="0" destOrd="0" presId="urn:microsoft.com/office/officeart/2005/8/layout/hierarchy1"/>
    <dgm:cxn modelId="{B46B8F85-8CD5-428B-AAD9-7AB1E001F7B9}" type="presParOf" srcId="{264BFF6C-E5E9-435F-9163-3E3F8C7675A4}" destId="{1C4725C3-B4EF-4568-91B7-1C509F6949BE}" srcOrd="1" destOrd="0" presId="urn:microsoft.com/office/officeart/2005/8/layout/hierarchy1"/>
    <dgm:cxn modelId="{F4AD1FB5-7BA9-4965-8A35-4AE0F3AB1943}" type="presParOf" srcId="{BE8A2794-EBFA-4B32-997C-B54B200ED5A2}" destId="{4204D642-DCF8-42F3-A213-F480AEC7938B}" srcOrd="1" destOrd="0" presId="urn:microsoft.com/office/officeart/2005/8/layout/hierarchy1"/>
    <dgm:cxn modelId="{B982D736-9119-4C70-96D4-49233F190C8D}" type="presParOf" srcId="{9B1463E2-79C5-47EF-91C8-10C3144291F3}" destId="{C6DBA6A1-4667-4B78-A238-9B1DB386B888}" srcOrd="2" destOrd="0" presId="urn:microsoft.com/office/officeart/2005/8/layout/hierarchy1"/>
    <dgm:cxn modelId="{4C6E93ED-CFD7-4EFE-8DF6-D85803C862B9}" type="presParOf" srcId="{9B1463E2-79C5-47EF-91C8-10C3144291F3}" destId="{375AB88A-A32C-419C-B58C-4C643CE6B547}" srcOrd="3" destOrd="0" presId="urn:microsoft.com/office/officeart/2005/8/layout/hierarchy1"/>
    <dgm:cxn modelId="{F2285702-0E24-4F0E-B213-417DF7E35829}" type="presParOf" srcId="{375AB88A-A32C-419C-B58C-4C643CE6B547}" destId="{926F73C4-C713-496A-AA6D-C550A7BDC8D7}" srcOrd="0" destOrd="0" presId="urn:microsoft.com/office/officeart/2005/8/layout/hierarchy1"/>
    <dgm:cxn modelId="{C4605828-B00A-47F2-83CA-BB69BA264DFD}" type="presParOf" srcId="{926F73C4-C713-496A-AA6D-C550A7BDC8D7}" destId="{ACCF48A9-8928-4164-B3E5-8C1CCAEF4763}" srcOrd="0" destOrd="0" presId="urn:microsoft.com/office/officeart/2005/8/layout/hierarchy1"/>
    <dgm:cxn modelId="{3DD83A87-A25E-4D6F-87B3-C40C56939517}" type="presParOf" srcId="{926F73C4-C713-496A-AA6D-C550A7BDC8D7}" destId="{E6627389-5F5B-41C0-974F-B72017CF5801}" srcOrd="1" destOrd="0" presId="urn:microsoft.com/office/officeart/2005/8/layout/hierarchy1"/>
    <dgm:cxn modelId="{D6579313-C187-4659-8CA9-CE9EF831FC88}" type="presParOf" srcId="{375AB88A-A32C-419C-B58C-4C643CE6B547}" destId="{ADD34658-FB09-4F57-9345-E341B4579655}" srcOrd="1" destOrd="0" presId="urn:microsoft.com/office/officeart/2005/8/layout/hierarchy1"/>
    <dgm:cxn modelId="{0BE54525-BA8C-4927-838C-628FDE2DD447}" type="presParOf" srcId="{9B1463E2-79C5-47EF-91C8-10C3144291F3}" destId="{ED6E067A-D0D2-40D9-B44E-CDEFBD6A2D54}" srcOrd="4" destOrd="0" presId="urn:microsoft.com/office/officeart/2005/8/layout/hierarchy1"/>
    <dgm:cxn modelId="{37891E6F-0205-41A4-8319-74768A870C6A}" type="presParOf" srcId="{9B1463E2-79C5-47EF-91C8-10C3144291F3}" destId="{17022C4B-B705-43FD-B7EF-AAADE6C7A9A0}" srcOrd="5" destOrd="0" presId="urn:microsoft.com/office/officeart/2005/8/layout/hierarchy1"/>
    <dgm:cxn modelId="{B990E6F3-BC38-4FF1-8713-EB21CB556EDD}" type="presParOf" srcId="{17022C4B-B705-43FD-B7EF-AAADE6C7A9A0}" destId="{079D0888-C845-45B8-92E1-5C1E77D2D4F1}" srcOrd="0" destOrd="0" presId="urn:microsoft.com/office/officeart/2005/8/layout/hierarchy1"/>
    <dgm:cxn modelId="{CD97EDA7-7603-43E5-B23D-DFA6E4099647}" type="presParOf" srcId="{079D0888-C845-45B8-92E1-5C1E77D2D4F1}" destId="{4AFC04B2-A66F-4CD5-A7A9-5663197CD7D2}" srcOrd="0" destOrd="0" presId="urn:microsoft.com/office/officeart/2005/8/layout/hierarchy1"/>
    <dgm:cxn modelId="{85B4C7D5-E99B-47CF-8668-23AE334E5137}" type="presParOf" srcId="{079D0888-C845-45B8-92E1-5C1E77D2D4F1}" destId="{6CDBA648-E099-4241-947F-A1D23D32FED1}" srcOrd="1" destOrd="0" presId="urn:microsoft.com/office/officeart/2005/8/layout/hierarchy1"/>
    <dgm:cxn modelId="{632D6406-5B88-405D-B0D4-C67BD6F87453}" type="presParOf" srcId="{17022C4B-B705-43FD-B7EF-AAADE6C7A9A0}" destId="{91CEB890-95A7-451B-B366-88AAB4183C9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E067A-D0D2-40D9-B44E-CDEFBD6A2D54}">
      <dsp:nvSpPr>
        <dsp:cNvPr id="0" name=""/>
        <dsp:cNvSpPr/>
      </dsp:nvSpPr>
      <dsp:spPr>
        <a:xfrm>
          <a:off x="9488936" y="2503166"/>
          <a:ext cx="1540299" cy="366521"/>
        </a:xfrm>
        <a:custGeom>
          <a:avLst/>
          <a:gdLst/>
          <a:ahLst/>
          <a:cxnLst/>
          <a:rect l="0" t="0" r="0" b="0"/>
          <a:pathLst>
            <a:path>
              <a:moveTo>
                <a:pt x="0" y="0"/>
              </a:moveTo>
              <a:lnTo>
                <a:pt x="0" y="249773"/>
              </a:lnTo>
              <a:lnTo>
                <a:pt x="1540299" y="249773"/>
              </a:lnTo>
              <a:lnTo>
                <a:pt x="1540299" y="3665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DBA6A1-4667-4B78-A238-9B1DB386B888}">
      <dsp:nvSpPr>
        <dsp:cNvPr id="0" name=""/>
        <dsp:cNvSpPr/>
      </dsp:nvSpPr>
      <dsp:spPr>
        <a:xfrm>
          <a:off x="9443216" y="2503166"/>
          <a:ext cx="91440" cy="366521"/>
        </a:xfrm>
        <a:custGeom>
          <a:avLst/>
          <a:gdLst/>
          <a:ahLst/>
          <a:cxnLst/>
          <a:rect l="0" t="0" r="0" b="0"/>
          <a:pathLst>
            <a:path>
              <a:moveTo>
                <a:pt x="45720" y="0"/>
              </a:moveTo>
              <a:lnTo>
                <a:pt x="45720" y="3665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F7D15D-F723-498A-BF33-10BCDD68D8E0}">
      <dsp:nvSpPr>
        <dsp:cNvPr id="0" name=""/>
        <dsp:cNvSpPr/>
      </dsp:nvSpPr>
      <dsp:spPr>
        <a:xfrm>
          <a:off x="7948636" y="2503166"/>
          <a:ext cx="1540299" cy="366521"/>
        </a:xfrm>
        <a:custGeom>
          <a:avLst/>
          <a:gdLst/>
          <a:ahLst/>
          <a:cxnLst/>
          <a:rect l="0" t="0" r="0" b="0"/>
          <a:pathLst>
            <a:path>
              <a:moveTo>
                <a:pt x="1540299" y="0"/>
              </a:moveTo>
              <a:lnTo>
                <a:pt x="1540299" y="249773"/>
              </a:lnTo>
              <a:lnTo>
                <a:pt x="0" y="249773"/>
              </a:lnTo>
              <a:lnTo>
                <a:pt x="0" y="3665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5E662B-25A1-4812-8721-42EE8FF48FD6}">
      <dsp:nvSpPr>
        <dsp:cNvPr id="0" name=""/>
        <dsp:cNvSpPr/>
      </dsp:nvSpPr>
      <dsp:spPr>
        <a:xfrm>
          <a:off x="6793411" y="1336389"/>
          <a:ext cx="2695524" cy="366521"/>
        </a:xfrm>
        <a:custGeom>
          <a:avLst/>
          <a:gdLst/>
          <a:ahLst/>
          <a:cxnLst/>
          <a:rect l="0" t="0" r="0" b="0"/>
          <a:pathLst>
            <a:path>
              <a:moveTo>
                <a:pt x="0" y="0"/>
              </a:moveTo>
              <a:lnTo>
                <a:pt x="0" y="249773"/>
              </a:lnTo>
              <a:lnTo>
                <a:pt x="2695524" y="249773"/>
              </a:lnTo>
              <a:lnTo>
                <a:pt x="2695524" y="3665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CF426D-D084-4CE6-B1A3-35EB8B8EA878}">
      <dsp:nvSpPr>
        <dsp:cNvPr id="0" name=""/>
        <dsp:cNvSpPr/>
      </dsp:nvSpPr>
      <dsp:spPr>
        <a:xfrm>
          <a:off x="5638186" y="2503166"/>
          <a:ext cx="770149" cy="366521"/>
        </a:xfrm>
        <a:custGeom>
          <a:avLst/>
          <a:gdLst/>
          <a:ahLst/>
          <a:cxnLst/>
          <a:rect l="0" t="0" r="0" b="0"/>
          <a:pathLst>
            <a:path>
              <a:moveTo>
                <a:pt x="0" y="0"/>
              </a:moveTo>
              <a:lnTo>
                <a:pt x="0" y="249773"/>
              </a:lnTo>
              <a:lnTo>
                <a:pt x="770149" y="249773"/>
              </a:lnTo>
              <a:lnTo>
                <a:pt x="770149" y="3665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58C013-6C8D-4242-BD11-82F9727CB33D}">
      <dsp:nvSpPr>
        <dsp:cNvPr id="0" name=""/>
        <dsp:cNvSpPr/>
      </dsp:nvSpPr>
      <dsp:spPr>
        <a:xfrm>
          <a:off x="4868036" y="2503166"/>
          <a:ext cx="770149" cy="366521"/>
        </a:xfrm>
        <a:custGeom>
          <a:avLst/>
          <a:gdLst/>
          <a:ahLst/>
          <a:cxnLst/>
          <a:rect l="0" t="0" r="0" b="0"/>
          <a:pathLst>
            <a:path>
              <a:moveTo>
                <a:pt x="770149" y="0"/>
              </a:moveTo>
              <a:lnTo>
                <a:pt x="770149" y="249773"/>
              </a:lnTo>
              <a:lnTo>
                <a:pt x="0" y="249773"/>
              </a:lnTo>
              <a:lnTo>
                <a:pt x="0" y="36652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5C7AA-8C19-4EF3-B78F-7B2BB1D53A72}">
      <dsp:nvSpPr>
        <dsp:cNvPr id="0" name=""/>
        <dsp:cNvSpPr/>
      </dsp:nvSpPr>
      <dsp:spPr>
        <a:xfrm>
          <a:off x="5638186" y="1336389"/>
          <a:ext cx="1155224" cy="366521"/>
        </a:xfrm>
        <a:custGeom>
          <a:avLst/>
          <a:gdLst/>
          <a:ahLst/>
          <a:cxnLst/>
          <a:rect l="0" t="0" r="0" b="0"/>
          <a:pathLst>
            <a:path>
              <a:moveTo>
                <a:pt x="1155224" y="0"/>
              </a:moveTo>
              <a:lnTo>
                <a:pt x="1155224" y="249773"/>
              </a:lnTo>
              <a:lnTo>
                <a:pt x="0" y="249773"/>
              </a:lnTo>
              <a:lnTo>
                <a:pt x="0" y="3665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5545C7-0509-4E41-BAD2-5AEE8A1E2501}">
      <dsp:nvSpPr>
        <dsp:cNvPr id="0" name=""/>
        <dsp:cNvSpPr/>
      </dsp:nvSpPr>
      <dsp:spPr>
        <a:xfrm>
          <a:off x="4097886" y="1336389"/>
          <a:ext cx="2695524" cy="366521"/>
        </a:xfrm>
        <a:custGeom>
          <a:avLst/>
          <a:gdLst/>
          <a:ahLst/>
          <a:cxnLst/>
          <a:rect l="0" t="0" r="0" b="0"/>
          <a:pathLst>
            <a:path>
              <a:moveTo>
                <a:pt x="2695524" y="0"/>
              </a:moveTo>
              <a:lnTo>
                <a:pt x="2695524" y="249773"/>
              </a:lnTo>
              <a:lnTo>
                <a:pt x="0" y="249773"/>
              </a:lnTo>
              <a:lnTo>
                <a:pt x="0" y="3665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AEFC9D-56ED-4BF9-B7C4-1175ACF9C73A}">
      <dsp:nvSpPr>
        <dsp:cNvPr id="0" name=""/>
        <dsp:cNvSpPr/>
      </dsp:nvSpPr>
      <dsp:spPr>
        <a:xfrm>
          <a:off x="2088" y="536133"/>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00DC78-B4E7-4331-9EA8-C9CB6281D313}">
      <dsp:nvSpPr>
        <dsp:cNvPr id="0" name=""/>
        <dsp:cNvSpPr/>
      </dsp:nvSpPr>
      <dsp:spPr>
        <a:xfrm>
          <a:off x="142116" y="669159"/>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Loading</a:t>
          </a:r>
        </a:p>
      </dsp:txBody>
      <dsp:txXfrm>
        <a:off x="165555" y="692598"/>
        <a:ext cx="1213367" cy="753377"/>
      </dsp:txXfrm>
    </dsp:sp>
    <dsp:sp modelId="{578C753A-B8FF-4704-8694-C4C1BA87DAED}">
      <dsp:nvSpPr>
        <dsp:cNvPr id="0" name=""/>
        <dsp:cNvSpPr/>
      </dsp:nvSpPr>
      <dsp:spPr>
        <a:xfrm>
          <a:off x="1542388" y="536133"/>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C54D60-C60E-4BC1-A240-90E902CF1229}">
      <dsp:nvSpPr>
        <dsp:cNvPr id="0" name=""/>
        <dsp:cNvSpPr/>
      </dsp:nvSpPr>
      <dsp:spPr>
        <a:xfrm>
          <a:off x="1682416" y="669159"/>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Inspection</a:t>
          </a:r>
        </a:p>
      </dsp:txBody>
      <dsp:txXfrm>
        <a:off x="1705855" y="692598"/>
        <a:ext cx="1213367" cy="753377"/>
      </dsp:txXfrm>
    </dsp:sp>
    <dsp:sp modelId="{DC808E3D-5873-49D5-A397-0242507B64C0}">
      <dsp:nvSpPr>
        <dsp:cNvPr id="0" name=""/>
        <dsp:cNvSpPr/>
      </dsp:nvSpPr>
      <dsp:spPr>
        <a:xfrm>
          <a:off x="3082688" y="536133"/>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98B142-ED47-4810-88DA-3ED3A82555AB}">
      <dsp:nvSpPr>
        <dsp:cNvPr id="0" name=""/>
        <dsp:cNvSpPr/>
      </dsp:nvSpPr>
      <dsp:spPr>
        <a:xfrm>
          <a:off x="3222716" y="669159"/>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Cleaning</a:t>
          </a:r>
        </a:p>
      </dsp:txBody>
      <dsp:txXfrm>
        <a:off x="3246155" y="692598"/>
        <a:ext cx="1213367" cy="753377"/>
      </dsp:txXfrm>
    </dsp:sp>
    <dsp:sp modelId="{2F970E2D-B175-489C-B62F-6A1F43A6ECAC}">
      <dsp:nvSpPr>
        <dsp:cNvPr id="0" name=""/>
        <dsp:cNvSpPr/>
      </dsp:nvSpPr>
      <dsp:spPr>
        <a:xfrm>
          <a:off x="4622988" y="536133"/>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BBBE48-4D12-412C-A7A5-2E661706287D}">
      <dsp:nvSpPr>
        <dsp:cNvPr id="0" name=""/>
        <dsp:cNvSpPr/>
      </dsp:nvSpPr>
      <dsp:spPr>
        <a:xfrm>
          <a:off x="4763015" y="669159"/>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Imputation / Outliers Analysis</a:t>
          </a:r>
        </a:p>
      </dsp:txBody>
      <dsp:txXfrm>
        <a:off x="4786454" y="692598"/>
        <a:ext cx="1213367" cy="753377"/>
      </dsp:txXfrm>
    </dsp:sp>
    <dsp:sp modelId="{22C6D0B3-3AEC-4E77-98C9-B026AF815F43}">
      <dsp:nvSpPr>
        <dsp:cNvPr id="0" name=""/>
        <dsp:cNvSpPr/>
      </dsp:nvSpPr>
      <dsp:spPr>
        <a:xfrm>
          <a:off x="6163288" y="536133"/>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028A7D-0406-4D19-B588-D443BB11AABE}">
      <dsp:nvSpPr>
        <dsp:cNvPr id="0" name=""/>
        <dsp:cNvSpPr/>
      </dsp:nvSpPr>
      <dsp:spPr>
        <a:xfrm>
          <a:off x="6303315" y="669159"/>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 analysis </a:t>
          </a:r>
        </a:p>
      </dsp:txBody>
      <dsp:txXfrm>
        <a:off x="6326754" y="692598"/>
        <a:ext cx="1213367" cy="753377"/>
      </dsp:txXfrm>
    </dsp:sp>
    <dsp:sp modelId="{DBF924FA-06D2-422B-9050-D2AF1180A1E5}">
      <dsp:nvSpPr>
        <dsp:cNvPr id="0" name=""/>
        <dsp:cNvSpPr/>
      </dsp:nvSpPr>
      <dsp:spPr>
        <a:xfrm>
          <a:off x="3467763" y="1702911"/>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65C37B-C71D-4A2A-AF32-17F137BC0AD9}">
      <dsp:nvSpPr>
        <dsp:cNvPr id="0" name=""/>
        <dsp:cNvSpPr/>
      </dsp:nvSpPr>
      <dsp:spPr>
        <a:xfrm>
          <a:off x="3607791" y="1835937"/>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US" sz="1300" kern="1200"/>
            <a:t>1. Data binning</a:t>
          </a:r>
        </a:p>
      </dsp:txBody>
      <dsp:txXfrm>
        <a:off x="3631230" y="1859376"/>
        <a:ext cx="1213367" cy="753377"/>
      </dsp:txXfrm>
    </dsp:sp>
    <dsp:sp modelId="{E8018EF1-8E08-45BC-911F-1F14D1B5B07A}">
      <dsp:nvSpPr>
        <dsp:cNvPr id="0" name=""/>
        <dsp:cNvSpPr/>
      </dsp:nvSpPr>
      <dsp:spPr>
        <a:xfrm>
          <a:off x="5008063" y="1702911"/>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9DC40C-00D9-4185-AC39-CE47C44D11C2}">
      <dsp:nvSpPr>
        <dsp:cNvPr id="0" name=""/>
        <dsp:cNvSpPr/>
      </dsp:nvSpPr>
      <dsp:spPr>
        <a:xfrm>
          <a:off x="5148090" y="1835937"/>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US" sz="1300" kern="1200" dirty="0"/>
            <a:t>2. Univariate analysis </a:t>
          </a:r>
        </a:p>
      </dsp:txBody>
      <dsp:txXfrm>
        <a:off x="5171529" y="1859376"/>
        <a:ext cx="1213367" cy="753377"/>
      </dsp:txXfrm>
    </dsp:sp>
    <dsp:sp modelId="{5F55FCFA-263C-44FF-B312-8FCF27EF929C}">
      <dsp:nvSpPr>
        <dsp:cNvPr id="0" name=""/>
        <dsp:cNvSpPr/>
      </dsp:nvSpPr>
      <dsp:spPr>
        <a:xfrm>
          <a:off x="4237913" y="2869688"/>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CD7EE-D138-458E-BFC8-E725F0F58EDA}">
      <dsp:nvSpPr>
        <dsp:cNvPr id="0" name=""/>
        <dsp:cNvSpPr/>
      </dsp:nvSpPr>
      <dsp:spPr>
        <a:xfrm>
          <a:off x="4377940" y="3002714"/>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Categorical (ordered)</a:t>
          </a:r>
        </a:p>
      </dsp:txBody>
      <dsp:txXfrm>
        <a:off x="4401379" y="3026153"/>
        <a:ext cx="1213367" cy="753377"/>
      </dsp:txXfrm>
    </dsp:sp>
    <dsp:sp modelId="{86B987B4-C336-44A2-BB4E-F0CE62C99A80}">
      <dsp:nvSpPr>
        <dsp:cNvPr id="0" name=""/>
        <dsp:cNvSpPr/>
      </dsp:nvSpPr>
      <dsp:spPr>
        <a:xfrm>
          <a:off x="5778213" y="2869688"/>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3BCA2B-C73E-4134-ADFF-9B866C01B9DD}">
      <dsp:nvSpPr>
        <dsp:cNvPr id="0" name=""/>
        <dsp:cNvSpPr/>
      </dsp:nvSpPr>
      <dsp:spPr>
        <a:xfrm>
          <a:off x="5918240" y="3002714"/>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 Numerical (continuous)</a:t>
          </a:r>
        </a:p>
      </dsp:txBody>
      <dsp:txXfrm>
        <a:off x="5941679" y="3026153"/>
        <a:ext cx="1213367" cy="753377"/>
      </dsp:txXfrm>
    </dsp:sp>
    <dsp:sp modelId="{7B48742F-EB50-4D54-A754-4EE88CE30B5F}">
      <dsp:nvSpPr>
        <dsp:cNvPr id="0" name=""/>
        <dsp:cNvSpPr/>
      </dsp:nvSpPr>
      <dsp:spPr>
        <a:xfrm>
          <a:off x="8858813" y="1702911"/>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24B313-8D1F-4158-BE9C-787EC3C3BF87}">
      <dsp:nvSpPr>
        <dsp:cNvPr id="0" name=""/>
        <dsp:cNvSpPr/>
      </dsp:nvSpPr>
      <dsp:spPr>
        <a:xfrm>
          <a:off x="8998840" y="1835937"/>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US" sz="1300" kern="1200" dirty="0"/>
            <a:t>3. Bivariate and Multivariate analysis</a:t>
          </a:r>
        </a:p>
      </dsp:txBody>
      <dsp:txXfrm>
        <a:off x="9022279" y="1859376"/>
        <a:ext cx="1213367" cy="753377"/>
      </dsp:txXfrm>
    </dsp:sp>
    <dsp:sp modelId="{31756CFB-273C-4F62-922E-0680A4451551}">
      <dsp:nvSpPr>
        <dsp:cNvPr id="0" name=""/>
        <dsp:cNvSpPr/>
      </dsp:nvSpPr>
      <dsp:spPr>
        <a:xfrm>
          <a:off x="7318513" y="2869688"/>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4725C3-B4EF-4568-91B7-1C509F6949BE}">
      <dsp:nvSpPr>
        <dsp:cNvPr id="0" name=""/>
        <dsp:cNvSpPr/>
      </dsp:nvSpPr>
      <dsp:spPr>
        <a:xfrm>
          <a:off x="7458540" y="3002714"/>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Numeric-Numeric</a:t>
          </a:r>
        </a:p>
      </dsp:txBody>
      <dsp:txXfrm>
        <a:off x="7481979" y="3026153"/>
        <a:ext cx="1213367" cy="753377"/>
      </dsp:txXfrm>
    </dsp:sp>
    <dsp:sp modelId="{ACCF48A9-8928-4164-B3E5-8C1CCAEF4763}">
      <dsp:nvSpPr>
        <dsp:cNvPr id="0" name=""/>
        <dsp:cNvSpPr/>
      </dsp:nvSpPr>
      <dsp:spPr>
        <a:xfrm>
          <a:off x="8858813" y="2869688"/>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627389-5F5B-41C0-974F-B72017CF5801}">
      <dsp:nvSpPr>
        <dsp:cNvPr id="0" name=""/>
        <dsp:cNvSpPr/>
      </dsp:nvSpPr>
      <dsp:spPr>
        <a:xfrm>
          <a:off x="8998840" y="3002714"/>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 Categoric-numeric</a:t>
          </a:r>
        </a:p>
      </dsp:txBody>
      <dsp:txXfrm>
        <a:off x="9022279" y="3026153"/>
        <a:ext cx="1213367" cy="753377"/>
      </dsp:txXfrm>
    </dsp:sp>
    <dsp:sp modelId="{4AFC04B2-A66F-4CD5-A7A9-5663197CD7D2}">
      <dsp:nvSpPr>
        <dsp:cNvPr id="0" name=""/>
        <dsp:cNvSpPr/>
      </dsp:nvSpPr>
      <dsp:spPr>
        <a:xfrm>
          <a:off x="10399113" y="2869688"/>
          <a:ext cx="1260245" cy="8002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DBA648-E099-4241-947F-A1D23D32FED1}">
      <dsp:nvSpPr>
        <dsp:cNvPr id="0" name=""/>
        <dsp:cNvSpPr/>
      </dsp:nvSpPr>
      <dsp:spPr>
        <a:xfrm>
          <a:off x="10539140" y="3002714"/>
          <a:ext cx="1260245" cy="800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 Categoric-categoric</a:t>
          </a:r>
        </a:p>
      </dsp:txBody>
      <dsp:txXfrm>
        <a:off x="10562579" y="3026153"/>
        <a:ext cx="1213367" cy="7533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19C6-E3E4-4C96-A566-1593233941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7BD7D7-0A3F-4CB9-8629-753F4D75E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F57167-DCC1-4890-B491-8137D0A23353}"/>
              </a:ext>
            </a:extLst>
          </p:cNvPr>
          <p:cNvSpPr>
            <a:spLocks noGrp="1"/>
          </p:cNvSpPr>
          <p:nvPr>
            <p:ph type="dt" sz="half" idx="10"/>
          </p:nvPr>
        </p:nvSpPr>
        <p:spPr/>
        <p:txBody>
          <a:bodyPr/>
          <a:lstStyle/>
          <a:p>
            <a:fld id="{9086BA5C-E6A5-4229-832E-DDB509D4018F}" type="datetimeFigureOut">
              <a:rPr lang="en-US" smtClean="0"/>
              <a:t>8/12/2021</a:t>
            </a:fld>
            <a:endParaRPr lang="en-US"/>
          </a:p>
        </p:txBody>
      </p:sp>
      <p:sp>
        <p:nvSpPr>
          <p:cNvPr id="5" name="Footer Placeholder 4">
            <a:extLst>
              <a:ext uri="{FF2B5EF4-FFF2-40B4-BE49-F238E27FC236}">
                <a16:creationId xmlns:a16="http://schemas.microsoft.com/office/drawing/2014/main" id="{1EDB1A64-3624-4F4B-8FA0-2A60C2BA7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F7CA4A-193D-49E2-86AA-1D727C1B804B}"/>
              </a:ext>
            </a:extLst>
          </p:cNvPr>
          <p:cNvSpPr>
            <a:spLocks noGrp="1"/>
          </p:cNvSpPr>
          <p:nvPr>
            <p:ph type="sldNum" sz="quarter" idx="12"/>
          </p:nvPr>
        </p:nvSpPr>
        <p:spPr/>
        <p:txBody>
          <a:bodyPr/>
          <a:lstStyle/>
          <a:p>
            <a:fld id="{1C0B00A7-0A53-4080-93DF-1FDCC1AE9FA9}" type="slidenum">
              <a:rPr lang="en-US" smtClean="0"/>
              <a:t>‹#›</a:t>
            </a:fld>
            <a:endParaRPr lang="en-US"/>
          </a:p>
        </p:txBody>
      </p:sp>
    </p:spTree>
    <p:extLst>
      <p:ext uri="{BB962C8B-B14F-4D97-AF65-F5344CB8AC3E}">
        <p14:creationId xmlns:p14="http://schemas.microsoft.com/office/powerpoint/2010/main" val="2541248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B232-F238-4585-AE85-6F72E5EDBC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9B9A21-70D9-44A2-BA6A-A9F6FC5368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0DE18-A715-4C9F-AB2A-0875EFB5CE95}"/>
              </a:ext>
            </a:extLst>
          </p:cNvPr>
          <p:cNvSpPr>
            <a:spLocks noGrp="1"/>
          </p:cNvSpPr>
          <p:nvPr>
            <p:ph type="dt" sz="half" idx="10"/>
          </p:nvPr>
        </p:nvSpPr>
        <p:spPr/>
        <p:txBody>
          <a:bodyPr/>
          <a:lstStyle/>
          <a:p>
            <a:fld id="{9086BA5C-E6A5-4229-832E-DDB509D4018F}" type="datetimeFigureOut">
              <a:rPr lang="en-US" smtClean="0"/>
              <a:t>8/12/2021</a:t>
            </a:fld>
            <a:endParaRPr lang="en-US"/>
          </a:p>
        </p:txBody>
      </p:sp>
      <p:sp>
        <p:nvSpPr>
          <p:cNvPr id="5" name="Footer Placeholder 4">
            <a:extLst>
              <a:ext uri="{FF2B5EF4-FFF2-40B4-BE49-F238E27FC236}">
                <a16:creationId xmlns:a16="http://schemas.microsoft.com/office/drawing/2014/main" id="{1152C879-53C3-47A6-A89C-7FBE1A2F10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11A1EF-3F89-4D08-B3A0-A46F9B148AC4}"/>
              </a:ext>
            </a:extLst>
          </p:cNvPr>
          <p:cNvSpPr>
            <a:spLocks noGrp="1"/>
          </p:cNvSpPr>
          <p:nvPr>
            <p:ph type="sldNum" sz="quarter" idx="12"/>
          </p:nvPr>
        </p:nvSpPr>
        <p:spPr/>
        <p:txBody>
          <a:bodyPr/>
          <a:lstStyle/>
          <a:p>
            <a:fld id="{1C0B00A7-0A53-4080-93DF-1FDCC1AE9FA9}" type="slidenum">
              <a:rPr lang="en-US" smtClean="0"/>
              <a:t>‹#›</a:t>
            </a:fld>
            <a:endParaRPr lang="en-US"/>
          </a:p>
        </p:txBody>
      </p:sp>
    </p:spTree>
    <p:extLst>
      <p:ext uri="{BB962C8B-B14F-4D97-AF65-F5344CB8AC3E}">
        <p14:creationId xmlns:p14="http://schemas.microsoft.com/office/powerpoint/2010/main" val="835313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09CB29-6A61-4984-972C-B16940FEDF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B2E726-5112-4045-B643-A0931841C2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6844A-C6B1-49CB-8D40-D31D8464EBD5}"/>
              </a:ext>
            </a:extLst>
          </p:cNvPr>
          <p:cNvSpPr>
            <a:spLocks noGrp="1"/>
          </p:cNvSpPr>
          <p:nvPr>
            <p:ph type="dt" sz="half" idx="10"/>
          </p:nvPr>
        </p:nvSpPr>
        <p:spPr/>
        <p:txBody>
          <a:bodyPr/>
          <a:lstStyle/>
          <a:p>
            <a:fld id="{9086BA5C-E6A5-4229-832E-DDB509D4018F}" type="datetimeFigureOut">
              <a:rPr lang="en-US" smtClean="0"/>
              <a:t>8/12/2021</a:t>
            </a:fld>
            <a:endParaRPr lang="en-US"/>
          </a:p>
        </p:txBody>
      </p:sp>
      <p:sp>
        <p:nvSpPr>
          <p:cNvPr id="5" name="Footer Placeholder 4">
            <a:extLst>
              <a:ext uri="{FF2B5EF4-FFF2-40B4-BE49-F238E27FC236}">
                <a16:creationId xmlns:a16="http://schemas.microsoft.com/office/drawing/2014/main" id="{6D22B60E-411D-48F3-8ACE-B07144075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14BF1-57D7-40A0-A52A-48B0C174B071}"/>
              </a:ext>
            </a:extLst>
          </p:cNvPr>
          <p:cNvSpPr>
            <a:spLocks noGrp="1"/>
          </p:cNvSpPr>
          <p:nvPr>
            <p:ph type="sldNum" sz="quarter" idx="12"/>
          </p:nvPr>
        </p:nvSpPr>
        <p:spPr/>
        <p:txBody>
          <a:bodyPr/>
          <a:lstStyle/>
          <a:p>
            <a:fld id="{1C0B00A7-0A53-4080-93DF-1FDCC1AE9FA9}" type="slidenum">
              <a:rPr lang="en-US" smtClean="0"/>
              <a:t>‹#›</a:t>
            </a:fld>
            <a:endParaRPr lang="en-US"/>
          </a:p>
        </p:txBody>
      </p:sp>
    </p:spTree>
    <p:extLst>
      <p:ext uri="{BB962C8B-B14F-4D97-AF65-F5344CB8AC3E}">
        <p14:creationId xmlns:p14="http://schemas.microsoft.com/office/powerpoint/2010/main" val="398739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B9C8F-7EBE-4C80-9061-F2C2F9EBA8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251DE8-56C9-4F53-9B67-8A3071BF0D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E1168-B637-4056-B7F9-D3F9E10467A3}"/>
              </a:ext>
            </a:extLst>
          </p:cNvPr>
          <p:cNvSpPr>
            <a:spLocks noGrp="1"/>
          </p:cNvSpPr>
          <p:nvPr>
            <p:ph type="dt" sz="half" idx="10"/>
          </p:nvPr>
        </p:nvSpPr>
        <p:spPr/>
        <p:txBody>
          <a:bodyPr/>
          <a:lstStyle/>
          <a:p>
            <a:fld id="{9086BA5C-E6A5-4229-832E-DDB509D4018F}" type="datetimeFigureOut">
              <a:rPr lang="en-US" smtClean="0"/>
              <a:t>8/12/2021</a:t>
            </a:fld>
            <a:endParaRPr lang="en-US"/>
          </a:p>
        </p:txBody>
      </p:sp>
      <p:sp>
        <p:nvSpPr>
          <p:cNvPr id="5" name="Footer Placeholder 4">
            <a:extLst>
              <a:ext uri="{FF2B5EF4-FFF2-40B4-BE49-F238E27FC236}">
                <a16:creationId xmlns:a16="http://schemas.microsoft.com/office/drawing/2014/main" id="{B51F14EF-7AB0-4215-83E3-518DD3F05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DF189-EB1A-4B2A-BBAB-669BE73C7153}"/>
              </a:ext>
            </a:extLst>
          </p:cNvPr>
          <p:cNvSpPr>
            <a:spLocks noGrp="1"/>
          </p:cNvSpPr>
          <p:nvPr>
            <p:ph type="sldNum" sz="quarter" idx="12"/>
          </p:nvPr>
        </p:nvSpPr>
        <p:spPr/>
        <p:txBody>
          <a:bodyPr/>
          <a:lstStyle/>
          <a:p>
            <a:fld id="{1C0B00A7-0A53-4080-93DF-1FDCC1AE9FA9}" type="slidenum">
              <a:rPr lang="en-US" smtClean="0"/>
              <a:t>‹#›</a:t>
            </a:fld>
            <a:endParaRPr lang="en-US"/>
          </a:p>
        </p:txBody>
      </p:sp>
    </p:spTree>
    <p:extLst>
      <p:ext uri="{BB962C8B-B14F-4D97-AF65-F5344CB8AC3E}">
        <p14:creationId xmlns:p14="http://schemas.microsoft.com/office/powerpoint/2010/main" val="3395163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D537A-4F62-49E1-AADE-5925FFE7C7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23F4A6-A806-4628-B957-374824F774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B255B8-154A-4427-A897-ED53CBB83AF6}"/>
              </a:ext>
            </a:extLst>
          </p:cNvPr>
          <p:cNvSpPr>
            <a:spLocks noGrp="1"/>
          </p:cNvSpPr>
          <p:nvPr>
            <p:ph type="dt" sz="half" idx="10"/>
          </p:nvPr>
        </p:nvSpPr>
        <p:spPr/>
        <p:txBody>
          <a:bodyPr/>
          <a:lstStyle/>
          <a:p>
            <a:fld id="{9086BA5C-E6A5-4229-832E-DDB509D4018F}" type="datetimeFigureOut">
              <a:rPr lang="en-US" smtClean="0"/>
              <a:t>8/12/2021</a:t>
            </a:fld>
            <a:endParaRPr lang="en-US"/>
          </a:p>
        </p:txBody>
      </p:sp>
      <p:sp>
        <p:nvSpPr>
          <p:cNvPr id="5" name="Footer Placeholder 4">
            <a:extLst>
              <a:ext uri="{FF2B5EF4-FFF2-40B4-BE49-F238E27FC236}">
                <a16:creationId xmlns:a16="http://schemas.microsoft.com/office/drawing/2014/main" id="{08267B99-E785-4996-9B1C-8F6F23A47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DB5CA-AAF3-488D-8C21-231A7B209BF4}"/>
              </a:ext>
            </a:extLst>
          </p:cNvPr>
          <p:cNvSpPr>
            <a:spLocks noGrp="1"/>
          </p:cNvSpPr>
          <p:nvPr>
            <p:ph type="sldNum" sz="quarter" idx="12"/>
          </p:nvPr>
        </p:nvSpPr>
        <p:spPr/>
        <p:txBody>
          <a:bodyPr/>
          <a:lstStyle/>
          <a:p>
            <a:fld id="{1C0B00A7-0A53-4080-93DF-1FDCC1AE9FA9}" type="slidenum">
              <a:rPr lang="en-US" smtClean="0"/>
              <a:t>‹#›</a:t>
            </a:fld>
            <a:endParaRPr lang="en-US"/>
          </a:p>
        </p:txBody>
      </p:sp>
    </p:spTree>
    <p:extLst>
      <p:ext uri="{BB962C8B-B14F-4D97-AF65-F5344CB8AC3E}">
        <p14:creationId xmlns:p14="http://schemas.microsoft.com/office/powerpoint/2010/main" val="170412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23B26-039C-4D58-A91A-F50C3A63DC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27351-C380-4E3E-A17D-54317E312C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633C6B-FC5C-4B4C-A3BC-F76293CD20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B95838-0D96-4327-B48E-BF855D6478A7}"/>
              </a:ext>
            </a:extLst>
          </p:cNvPr>
          <p:cNvSpPr>
            <a:spLocks noGrp="1"/>
          </p:cNvSpPr>
          <p:nvPr>
            <p:ph type="dt" sz="half" idx="10"/>
          </p:nvPr>
        </p:nvSpPr>
        <p:spPr/>
        <p:txBody>
          <a:bodyPr/>
          <a:lstStyle/>
          <a:p>
            <a:fld id="{9086BA5C-E6A5-4229-832E-DDB509D4018F}" type="datetimeFigureOut">
              <a:rPr lang="en-US" smtClean="0"/>
              <a:t>8/12/2021</a:t>
            </a:fld>
            <a:endParaRPr lang="en-US"/>
          </a:p>
        </p:txBody>
      </p:sp>
      <p:sp>
        <p:nvSpPr>
          <p:cNvPr id="6" name="Footer Placeholder 5">
            <a:extLst>
              <a:ext uri="{FF2B5EF4-FFF2-40B4-BE49-F238E27FC236}">
                <a16:creationId xmlns:a16="http://schemas.microsoft.com/office/drawing/2014/main" id="{B44A665D-C3FE-42C3-B5E1-59E6EC8C0B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E4A25C-A8A2-46EA-8A3A-E6F969C44D92}"/>
              </a:ext>
            </a:extLst>
          </p:cNvPr>
          <p:cNvSpPr>
            <a:spLocks noGrp="1"/>
          </p:cNvSpPr>
          <p:nvPr>
            <p:ph type="sldNum" sz="quarter" idx="12"/>
          </p:nvPr>
        </p:nvSpPr>
        <p:spPr/>
        <p:txBody>
          <a:bodyPr/>
          <a:lstStyle/>
          <a:p>
            <a:fld id="{1C0B00A7-0A53-4080-93DF-1FDCC1AE9FA9}" type="slidenum">
              <a:rPr lang="en-US" smtClean="0"/>
              <a:t>‹#›</a:t>
            </a:fld>
            <a:endParaRPr lang="en-US"/>
          </a:p>
        </p:txBody>
      </p:sp>
    </p:spTree>
    <p:extLst>
      <p:ext uri="{BB962C8B-B14F-4D97-AF65-F5344CB8AC3E}">
        <p14:creationId xmlns:p14="http://schemas.microsoft.com/office/powerpoint/2010/main" val="2207396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48672-7E07-4BD1-90FD-C48BE87376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2C8890-DD09-4820-A16B-044FC248BD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7AFDCB-8F1A-4FA9-9E77-8C5056CDDB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A6FA79-EBC0-479A-ACF4-AF3F266D1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C7E1F5-ABC3-4644-9A44-5CCACA2317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B110EC-7183-4FF2-BFE8-B0D73D2DFA3B}"/>
              </a:ext>
            </a:extLst>
          </p:cNvPr>
          <p:cNvSpPr>
            <a:spLocks noGrp="1"/>
          </p:cNvSpPr>
          <p:nvPr>
            <p:ph type="dt" sz="half" idx="10"/>
          </p:nvPr>
        </p:nvSpPr>
        <p:spPr/>
        <p:txBody>
          <a:bodyPr/>
          <a:lstStyle/>
          <a:p>
            <a:fld id="{9086BA5C-E6A5-4229-832E-DDB509D4018F}" type="datetimeFigureOut">
              <a:rPr lang="en-US" smtClean="0"/>
              <a:t>8/12/2021</a:t>
            </a:fld>
            <a:endParaRPr lang="en-US"/>
          </a:p>
        </p:txBody>
      </p:sp>
      <p:sp>
        <p:nvSpPr>
          <p:cNvPr id="8" name="Footer Placeholder 7">
            <a:extLst>
              <a:ext uri="{FF2B5EF4-FFF2-40B4-BE49-F238E27FC236}">
                <a16:creationId xmlns:a16="http://schemas.microsoft.com/office/drawing/2014/main" id="{15E67E5D-7C68-4E96-9FFD-70CE75A1D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212D2F-66D4-4845-B052-C9DEDF85CF0C}"/>
              </a:ext>
            </a:extLst>
          </p:cNvPr>
          <p:cNvSpPr>
            <a:spLocks noGrp="1"/>
          </p:cNvSpPr>
          <p:nvPr>
            <p:ph type="sldNum" sz="quarter" idx="12"/>
          </p:nvPr>
        </p:nvSpPr>
        <p:spPr/>
        <p:txBody>
          <a:bodyPr/>
          <a:lstStyle/>
          <a:p>
            <a:fld id="{1C0B00A7-0A53-4080-93DF-1FDCC1AE9FA9}" type="slidenum">
              <a:rPr lang="en-US" smtClean="0"/>
              <a:t>‹#›</a:t>
            </a:fld>
            <a:endParaRPr lang="en-US"/>
          </a:p>
        </p:txBody>
      </p:sp>
    </p:spTree>
    <p:extLst>
      <p:ext uri="{BB962C8B-B14F-4D97-AF65-F5344CB8AC3E}">
        <p14:creationId xmlns:p14="http://schemas.microsoft.com/office/powerpoint/2010/main" val="4139485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634E-DCD8-44E4-8B9F-507A0F2D6D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F1726D-5F68-4192-A4F3-41425ED55E50}"/>
              </a:ext>
            </a:extLst>
          </p:cNvPr>
          <p:cNvSpPr>
            <a:spLocks noGrp="1"/>
          </p:cNvSpPr>
          <p:nvPr>
            <p:ph type="dt" sz="half" idx="10"/>
          </p:nvPr>
        </p:nvSpPr>
        <p:spPr/>
        <p:txBody>
          <a:bodyPr/>
          <a:lstStyle/>
          <a:p>
            <a:fld id="{9086BA5C-E6A5-4229-832E-DDB509D4018F}" type="datetimeFigureOut">
              <a:rPr lang="en-US" smtClean="0"/>
              <a:t>8/12/2021</a:t>
            </a:fld>
            <a:endParaRPr lang="en-US"/>
          </a:p>
        </p:txBody>
      </p:sp>
      <p:sp>
        <p:nvSpPr>
          <p:cNvPr id="4" name="Footer Placeholder 3">
            <a:extLst>
              <a:ext uri="{FF2B5EF4-FFF2-40B4-BE49-F238E27FC236}">
                <a16:creationId xmlns:a16="http://schemas.microsoft.com/office/drawing/2014/main" id="{0E8ED1C4-4754-4CC1-8992-55938168E7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673FB8-B54B-475E-B04D-8DFEA88F9FA0}"/>
              </a:ext>
            </a:extLst>
          </p:cNvPr>
          <p:cNvSpPr>
            <a:spLocks noGrp="1"/>
          </p:cNvSpPr>
          <p:nvPr>
            <p:ph type="sldNum" sz="quarter" idx="12"/>
          </p:nvPr>
        </p:nvSpPr>
        <p:spPr/>
        <p:txBody>
          <a:bodyPr/>
          <a:lstStyle/>
          <a:p>
            <a:fld id="{1C0B00A7-0A53-4080-93DF-1FDCC1AE9FA9}" type="slidenum">
              <a:rPr lang="en-US" smtClean="0"/>
              <a:t>‹#›</a:t>
            </a:fld>
            <a:endParaRPr lang="en-US"/>
          </a:p>
        </p:txBody>
      </p:sp>
    </p:spTree>
    <p:extLst>
      <p:ext uri="{BB962C8B-B14F-4D97-AF65-F5344CB8AC3E}">
        <p14:creationId xmlns:p14="http://schemas.microsoft.com/office/powerpoint/2010/main" val="2551489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38B140-5189-4635-B9CA-DA6494473C95}"/>
              </a:ext>
            </a:extLst>
          </p:cNvPr>
          <p:cNvSpPr>
            <a:spLocks noGrp="1"/>
          </p:cNvSpPr>
          <p:nvPr>
            <p:ph type="dt" sz="half" idx="10"/>
          </p:nvPr>
        </p:nvSpPr>
        <p:spPr/>
        <p:txBody>
          <a:bodyPr/>
          <a:lstStyle/>
          <a:p>
            <a:fld id="{9086BA5C-E6A5-4229-832E-DDB509D4018F}" type="datetimeFigureOut">
              <a:rPr lang="en-US" smtClean="0"/>
              <a:t>8/12/2021</a:t>
            </a:fld>
            <a:endParaRPr lang="en-US"/>
          </a:p>
        </p:txBody>
      </p:sp>
      <p:sp>
        <p:nvSpPr>
          <p:cNvPr id="3" name="Footer Placeholder 2">
            <a:extLst>
              <a:ext uri="{FF2B5EF4-FFF2-40B4-BE49-F238E27FC236}">
                <a16:creationId xmlns:a16="http://schemas.microsoft.com/office/drawing/2014/main" id="{DF53BA17-4D10-4DC9-B1D2-E915BF0E8C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49B515-3D24-4ED6-BF38-00280AEF830A}"/>
              </a:ext>
            </a:extLst>
          </p:cNvPr>
          <p:cNvSpPr>
            <a:spLocks noGrp="1"/>
          </p:cNvSpPr>
          <p:nvPr>
            <p:ph type="sldNum" sz="quarter" idx="12"/>
          </p:nvPr>
        </p:nvSpPr>
        <p:spPr/>
        <p:txBody>
          <a:bodyPr/>
          <a:lstStyle/>
          <a:p>
            <a:fld id="{1C0B00A7-0A53-4080-93DF-1FDCC1AE9FA9}" type="slidenum">
              <a:rPr lang="en-US" smtClean="0"/>
              <a:t>‹#›</a:t>
            </a:fld>
            <a:endParaRPr lang="en-US"/>
          </a:p>
        </p:txBody>
      </p:sp>
    </p:spTree>
    <p:extLst>
      <p:ext uri="{BB962C8B-B14F-4D97-AF65-F5344CB8AC3E}">
        <p14:creationId xmlns:p14="http://schemas.microsoft.com/office/powerpoint/2010/main" val="2152018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72674-3CBE-4582-B06F-D2D7EC18BE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4FC222-AD34-40C4-AC97-689377F406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733210-2881-4F16-8345-E1702FDC6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C06AE9-A645-4C38-8795-ED9EE9EC9500}"/>
              </a:ext>
            </a:extLst>
          </p:cNvPr>
          <p:cNvSpPr>
            <a:spLocks noGrp="1"/>
          </p:cNvSpPr>
          <p:nvPr>
            <p:ph type="dt" sz="half" idx="10"/>
          </p:nvPr>
        </p:nvSpPr>
        <p:spPr/>
        <p:txBody>
          <a:bodyPr/>
          <a:lstStyle/>
          <a:p>
            <a:fld id="{9086BA5C-E6A5-4229-832E-DDB509D4018F}" type="datetimeFigureOut">
              <a:rPr lang="en-US" smtClean="0"/>
              <a:t>8/12/2021</a:t>
            </a:fld>
            <a:endParaRPr lang="en-US"/>
          </a:p>
        </p:txBody>
      </p:sp>
      <p:sp>
        <p:nvSpPr>
          <p:cNvPr id="6" name="Footer Placeholder 5">
            <a:extLst>
              <a:ext uri="{FF2B5EF4-FFF2-40B4-BE49-F238E27FC236}">
                <a16:creationId xmlns:a16="http://schemas.microsoft.com/office/drawing/2014/main" id="{BB692B8B-9BCE-42C7-BC9B-1AC2F4BC2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561566-04BC-46A8-9BBD-590D74A1FCD3}"/>
              </a:ext>
            </a:extLst>
          </p:cNvPr>
          <p:cNvSpPr>
            <a:spLocks noGrp="1"/>
          </p:cNvSpPr>
          <p:nvPr>
            <p:ph type="sldNum" sz="quarter" idx="12"/>
          </p:nvPr>
        </p:nvSpPr>
        <p:spPr/>
        <p:txBody>
          <a:bodyPr/>
          <a:lstStyle/>
          <a:p>
            <a:fld id="{1C0B00A7-0A53-4080-93DF-1FDCC1AE9FA9}" type="slidenum">
              <a:rPr lang="en-US" smtClean="0"/>
              <a:t>‹#›</a:t>
            </a:fld>
            <a:endParaRPr lang="en-US"/>
          </a:p>
        </p:txBody>
      </p:sp>
    </p:spTree>
    <p:extLst>
      <p:ext uri="{BB962C8B-B14F-4D97-AF65-F5344CB8AC3E}">
        <p14:creationId xmlns:p14="http://schemas.microsoft.com/office/powerpoint/2010/main" val="81610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599E7-E745-4ED7-A0E4-602F852585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3F2133-1C06-492E-A547-2D1826B925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DD6AC-A3C4-417A-A2D7-A96B18FC12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C624A6-D377-4DB7-AC7F-A1646779E7C3}"/>
              </a:ext>
            </a:extLst>
          </p:cNvPr>
          <p:cNvSpPr>
            <a:spLocks noGrp="1"/>
          </p:cNvSpPr>
          <p:nvPr>
            <p:ph type="dt" sz="half" idx="10"/>
          </p:nvPr>
        </p:nvSpPr>
        <p:spPr/>
        <p:txBody>
          <a:bodyPr/>
          <a:lstStyle/>
          <a:p>
            <a:fld id="{9086BA5C-E6A5-4229-832E-DDB509D4018F}" type="datetimeFigureOut">
              <a:rPr lang="en-US" smtClean="0"/>
              <a:t>8/12/2021</a:t>
            </a:fld>
            <a:endParaRPr lang="en-US"/>
          </a:p>
        </p:txBody>
      </p:sp>
      <p:sp>
        <p:nvSpPr>
          <p:cNvPr id="6" name="Footer Placeholder 5">
            <a:extLst>
              <a:ext uri="{FF2B5EF4-FFF2-40B4-BE49-F238E27FC236}">
                <a16:creationId xmlns:a16="http://schemas.microsoft.com/office/drawing/2014/main" id="{920048B9-4DB3-49CD-B393-56138A1B83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2F2F7-81F2-4175-85EE-DD4C01A88BC1}"/>
              </a:ext>
            </a:extLst>
          </p:cNvPr>
          <p:cNvSpPr>
            <a:spLocks noGrp="1"/>
          </p:cNvSpPr>
          <p:nvPr>
            <p:ph type="sldNum" sz="quarter" idx="12"/>
          </p:nvPr>
        </p:nvSpPr>
        <p:spPr/>
        <p:txBody>
          <a:bodyPr/>
          <a:lstStyle/>
          <a:p>
            <a:fld id="{1C0B00A7-0A53-4080-93DF-1FDCC1AE9FA9}" type="slidenum">
              <a:rPr lang="en-US" smtClean="0"/>
              <a:t>‹#›</a:t>
            </a:fld>
            <a:endParaRPr lang="en-US"/>
          </a:p>
        </p:txBody>
      </p:sp>
    </p:spTree>
    <p:extLst>
      <p:ext uri="{BB962C8B-B14F-4D97-AF65-F5344CB8AC3E}">
        <p14:creationId xmlns:p14="http://schemas.microsoft.com/office/powerpoint/2010/main" val="41708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A4CDC-D8DE-4A00-A55F-4320556C3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96AB30-2CB8-4389-B853-CEB1AB3173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A4F443-20EE-48F6-8C76-6E3F14F2D4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6BA5C-E6A5-4229-832E-DDB509D4018F}" type="datetimeFigureOut">
              <a:rPr lang="en-US" smtClean="0"/>
              <a:t>8/12/2021</a:t>
            </a:fld>
            <a:endParaRPr lang="en-US"/>
          </a:p>
        </p:txBody>
      </p:sp>
      <p:sp>
        <p:nvSpPr>
          <p:cNvPr id="5" name="Footer Placeholder 4">
            <a:extLst>
              <a:ext uri="{FF2B5EF4-FFF2-40B4-BE49-F238E27FC236}">
                <a16:creationId xmlns:a16="http://schemas.microsoft.com/office/drawing/2014/main" id="{04818A2E-0BA6-4B91-A0FA-FC5BD917E1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DA87D2-C620-429C-BCFD-92C841BB1D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0B00A7-0A53-4080-93DF-1FDCC1AE9FA9}" type="slidenum">
              <a:rPr lang="en-US" smtClean="0"/>
              <a:t>‹#›</a:t>
            </a:fld>
            <a:endParaRPr lang="en-US"/>
          </a:p>
        </p:txBody>
      </p:sp>
    </p:spTree>
    <p:extLst>
      <p:ext uri="{BB962C8B-B14F-4D97-AF65-F5344CB8AC3E}">
        <p14:creationId xmlns:p14="http://schemas.microsoft.com/office/powerpoint/2010/main" val="328363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8.jp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2.jfif"/><Relationship Id="rId5" Type="http://schemas.openxmlformats.org/officeDocument/2006/relationships/image" Target="../media/image71.jfif"/><Relationship Id="rId4" Type="http://schemas.openxmlformats.org/officeDocument/2006/relationships/image" Target="../media/image70.jpg"/></Relationships>
</file>

<file path=ppt/slides/_rels/slide3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95B57-F74E-482D-A3BC-C37684199754}"/>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152368F0-ED6D-4E95-98CB-9DABA59425F1}"/>
              </a:ext>
            </a:extLst>
          </p:cNvPr>
          <p:cNvSpPr>
            <a:spLocks noGrp="1"/>
          </p:cNvSpPr>
          <p:nvPr>
            <p:ph type="subTitle" idx="1"/>
          </p:nvPr>
        </p:nvSpPr>
        <p:spPr/>
        <p:txBody>
          <a:bodyPr/>
          <a:lstStyle/>
          <a:p>
            <a:endParaRPr lang="en-US" dirty="0"/>
          </a:p>
        </p:txBody>
      </p:sp>
      <p:pic>
        <p:nvPicPr>
          <p:cNvPr id="7" name="Picture 6" descr="Calendar&#10;&#10;Description automatically generated">
            <a:extLst>
              <a:ext uri="{FF2B5EF4-FFF2-40B4-BE49-F238E27FC236}">
                <a16:creationId xmlns:a16="http://schemas.microsoft.com/office/drawing/2014/main" id="{29A2CC25-067F-4CF2-B666-F35A56DC8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700"/>
            <a:ext cx="12192000" cy="7155326"/>
          </a:xfrm>
          <a:prstGeom prst="rect">
            <a:avLst/>
          </a:prstGeom>
        </p:spPr>
      </p:pic>
      <p:sp>
        <p:nvSpPr>
          <p:cNvPr id="8" name="TextBox 7">
            <a:extLst>
              <a:ext uri="{FF2B5EF4-FFF2-40B4-BE49-F238E27FC236}">
                <a16:creationId xmlns:a16="http://schemas.microsoft.com/office/drawing/2014/main" id="{E8B7FBBD-5CB8-4B02-AAEA-A6D031E56502}"/>
              </a:ext>
            </a:extLst>
          </p:cNvPr>
          <p:cNvSpPr txBox="1"/>
          <p:nvPr/>
        </p:nvSpPr>
        <p:spPr>
          <a:xfrm>
            <a:off x="533417" y="292812"/>
            <a:ext cx="11125165" cy="830997"/>
          </a:xfrm>
          <a:prstGeom prst="rect">
            <a:avLst/>
          </a:prstGeom>
          <a:solidFill>
            <a:srgbClr val="FF0000"/>
          </a:solidFill>
          <a:effectLst>
            <a:reflection blurRad="6350" stA="50000" endA="300" endPos="55000" dir="5400000" sy="-100000" algn="bl" rotWithShape="0"/>
          </a:effectLst>
        </p:spPr>
        <p:txBody>
          <a:bodyPr wrap="square" rtlCol="0">
            <a:spAutoFit/>
          </a:bodyPr>
          <a:lstStyle/>
          <a:p>
            <a:r>
              <a:rPr lang="en-US" sz="4800" b="1" dirty="0">
                <a:solidFill>
                  <a:schemeClr val="bg1"/>
                </a:solidFill>
                <a:cs typeface="Aharoni" panose="02010803020104030203" pitchFamily="2" charset="-79"/>
              </a:rPr>
              <a:t>CASE STUDY FOR BANK LOAN DEFAULTERS</a:t>
            </a:r>
          </a:p>
        </p:txBody>
      </p:sp>
      <p:sp>
        <p:nvSpPr>
          <p:cNvPr id="4" name="TextBox 3">
            <a:extLst>
              <a:ext uri="{FF2B5EF4-FFF2-40B4-BE49-F238E27FC236}">
                <a16:creationId xmlns:a16="http://schemas.microsoft.com/office/drawing/2014/main" id="{6FEB4021-5C36-45A3-8E6A-6631A0D36CC8}"/>
              </a:ext>
            </a:extLst>
          </p:cNvPr>
          <p:cNvSpPr txBox="1"/>
          <p:nvPr/>
        </p:nvSpPr>
        <p:spPr>
          <a:xfrm>
            <a:off x="4665316" y="5734788"/>
            <a:ext cx="2432414" cy="400110"/>
          </a:xfrm>
          <a:prstGeom prst="rect">
            <a:avLst/>
          </a:prstGeom>
          <a:noFill/>
        </p:spPr>
        <p:txBody>
          <a:bodyPr wrap="square" rtlCol="0">
            <a:spAutoFit/>
          </a:bodyPr>
          <a:lstStyle/>
          <a:p>
            <a:r>
              <a:rPr lang="en-US" sz="2000" dirty="0">
                <a:solidFill>
                  <a:schemeClr val="bg1"/>
                </a:solidFill>
                <a:latin typeface="Cavolini" panose="03000502040302020204" pitchFamily="66" charset="0"/>
                <a:ea typeface="Batang" panose="02030600000101010101" pitchFamily="18" charset="-127"/>
                <a:cs typeface="Cavolini" panose="03000502040302020204" pitchFamily="66" charset="0"/>
              </a:rPr>
              <a:t>Anushka Bajpai</a:t>
            </a:r>
          </a:p>
        </p:txBody>
      </p:sp>
      <p:cxnSp>
        <p:nvCxnSpPr>
          <p:cNvPr id="6" name="Straight Connector 5">
            <a:extLst>
              <a:ext uri="{FF2B5EF4-FFF2-40B4-BE49-F238E27FC236}">
                <a16:creationId xmlns:a16="http://schemas.microsoft.com/office/drawing/2014/main" id="{B476565D-F034-46CC-A0BA-566DD78605B9}"/>
              </a:ext>
            </a:extLst>
          </p:cNvPr>
          <p:cNvCxnSpPr>
            <a:cxnSpLocks/>
          </p:cNvCxnSpPr>
          <p:nvPr/>
        </p:nvCxnSpPr>
        <p:spPr>
          <a:xfrm>
            <a:off x="4820642" y="5548545"/>
            <a:ext cx="1358216"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C09740C9-CED6-4B3E-91F4-7F2492D2727C}"/>
              </a:ext>
            </a:extLst>
          </p:cNvPr>
          <p:cNvCxnSpPr/>
          <p:nvPr/>
        </p:nvCxnSpPr>
        <p:spPr>
          <a:xfrm>
            <a:off x="5881523" y="6258074"/>
            <a:ext cx="126062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3773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E7B49-79D0-40C4-9DD9-FF223935CFC4}"/>
              </a:ext>
            </a:extLst>
          </p:cNvPr>
          <p:cNvSpPr>
            <a:spLocks noGrp="1"/>
          </p:cNvSpPr>
          <p:nvPr>
            <p:ph type="title"/>
          </p:nvPr>
        </p:nvSpPr>
        <p:spPr>
          <a:xfrm>
            <a:off x="752531" y="327244"/>
            <a:ext cx="4840240" cy="759924"/>
          </a:xfrm>
        </p:spPr>
        <p:txBody>
          <a:bodyPr vert="horz" lIns="91440" tIns="45720" rIns="91440" bIns="45720" rtlCol="0" anchor="b">
            <a:normAutofit/>
          </a:bodyPr>
          <a:lstStyle/>
          <a:p>
            <a:r>
              <a:rPr lang="en-US" kern="1200" dirty="0">
                <a:solidFill>
                  <a:schemeClr val="tx1"/>
                </a:solidFill>
                <a:latin typeface="+mj-lt"/>
                <a:ea typeface="+mj-ea"/>
                <a:cs typeface="+mj-cs"/>
              </a:rPr>
              <a:t>Education Type</a:t>
            </a:r>
          </a:p>
        </p:txBody>
      </p:sp>
      <p:grpSp>
        <p:nvGrpSpPr>
          <p:cNvPr id="18" name="Group 17">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CE8D18B6-F43A-4548-844E-E85020C219C0}"/>
              </a:ext>
            </a:extLst>
          </p:cNvPr>
          <p:cNvPicPr>
            <a:picLocks noChangeAspect="1"/>
          </p:cNvPicPr>
          <p:nvPr/>
        </p:nvPicPr>
        <p:blipFill rotWithShape="1">
          <a:blip r:embed="rId2"/>
          <a:srcRect l="19609" t="20278" r="13984" b="19372"/>
          <a:stretch/>
        </p:blipFill>
        <p:spPr>
          <a:xfrm>
            <a:off x="5066708" y="197677"/>
            <a:ext cx="7087122" cy="4133560"/>
          </a:xfrm>
          <a:prstGeom prst="rect">
            <a:avLst/>
          </a:prstGeom>
        </p:spPr>
      </p:pic>
      <p:pic>
        <p:nvPicPr>
          <p:cNvPr id="4" name="Picture 3">
            <a:extLst>
              <a:ext uri="{FF2B5EF4-FFF2-40B4-BE49-F238E27FC236}">
                <a16:creationId xmlns:a16="http://schemas.microsoft.com/office/drawing/2014/main" id="{9481710A-4DBE-4CC4-A1F5-8B19B5C1B251}"/>
              </a:ext>
            </a:extLst>
          </p:cNvPr>
          <p:cNvPicPr>
            <a:picLocks noChangeAspect="1"/>
          </p:cNvPicPr>
          <p:nvPr/>
        </p:nvPicPr>
        <p:blipFill rotWithShape="1">
          <a:blip r:embed="rId3"/>
          <a:srcRect l="35234" t="35278" r="15391" b="14484"/>
          <a:stretch/>
        </p:blipFill>
        <p:spPr>
          <a:xfrm>
            <a:off x="42626" y="1858256"/>
            <a:ext cx="5183123" cy="3445368"/>
          </a:xfrm>
          <a:prstGeom prst="rect">
            <a:avLst/>
          </a:prstGeom>
        </p:spPr>
      </p:pic>
      <p:sp>
        <p:nvSpPr>
          <p:cNvPr id="6" name="TextBox 5">
            <a:extLst>
              <a:ext uri="{FF2B5EF4-FFF2-40B4-BE49-F238E27FC236}">
                <a16:creationId xmlns:a16="http://schemas.microsoft.com/office/drawing/2014/main" id="{9D68D722-FE0F-44A3-AE62-62844C220DAF}"/>
              </a:ext>
            </a:extLst>
          </p:cNvPr>
          <p:cNvSpPr txBox="1"/>
          <p:nvPr/>
        </p:nvSpPr>
        <p:spPr>
          <a:xfrm>
            <a:off x="2340502" y="4999744"/>
            <a:ext cx="9610962" cy="1785104"/>
          </a:xfrm>
          <a:prstGeom prst="rect">
            <a:avLst/>
          </a:prstGeom>
          <a:noFill/>
        </p:spPr>
        <p:txBody>
          <a:bodyPr wrap="square" rtlCol="0">
            <a:spAutoFit/>
          </a:bodyPr>
          <a:lstStyle/>
          <a:p>
            <a:r>
              <a:rPr lang="en-US" dirty="0"/>
              <a:t>From above we can make below inferences:</a:t>
            </a:r>
          </a:p>
          <a:p>
            <a:endParaRPr lang="en-US" sz="800" dirty="0"/>
          </a:p>
          <a:p>
            <a:r>
              <a:rPr lang="en-US" sz="1400" dirty="0"/>
              <a:t>1. </a:t>
            </a:r>
            <a:r>
              <a:rPr lang="en-US" sz="1400" b="1" dirty="0"/>
              <a:t>Secondary educated applicants </a:t>
            </a:r>
            <a:r>
              <a:rPr lang="en-US" sz="1400" dirty="0"/>
              <a:t>are highest in applicants and they are the second most defaulters</a:t>
            </a:r>
          </a:p>
          <a:p>
            <a:r>
              <a:rPr lang="en-US" sz="1400" dirty="0"/>
              <a:t>2. </a:t>
            </a:r>
            <a:r>
              <a:rPr lang="en-US" sz="1400" b="1" dirty="0"/>
              <a:t>Lower secondary applicants </a:t>
            </a:r>
            <a:r>
              <a:rPr lang="en-US" sz="1400" dirty="0"/>
              <a:t>applied the least and they are the </a:t>
            </a:r>
            <a:r>
              <a:rPr lang="en-US" sz="1400" b="1" dirty="0"/>
              <a:t>highest in defaulters</a:t>
            </a:r>
          </a:p>
          <a:p>
            <a:r>
              <a:rPr lang="en-US" sz="1400" dirty="0"/>
              <a:t>3. </a:t>
            </a:r>
            <a:r>
              <a:rPr lang="en-US" sz="1400" b="1" dirty="0"/>
              <a:t>Higher educated applicants </a:t>
            </a:r>
            <a:r>
              <a:rPr lang="en-US" sz="1400" dirty="0"/>
              <a:t>are the second highest applicants and are </a:t>
            </a:r>
            <a:r>
              <a:rPr lang="en-US" sz="1400" b="1" dirty="0"/>
              <a:t>second least defaulted</a:t>
            </a:r>
          </a:p>
          <a:p>
            <a:r>
              <a:rPr lang="en-US" sz="1400" dirty="0"/>
              <a:t>4. We can also see that </a:t>
            </a:r>
            <a:r>
              <a:rPr lang="en-US" sz="1400" b="1" dirty="0"/>
              <a:t>academic degree applicants applied least </a:t>
            </a:r>
            <a:r>
              <a:rPr lang="en-US" sz="1400" dirty="0"/>
              <a:t>and defaulted the least</a:t>
            </a:r>
          </a:p>
          <a:p>
            <a:endParaRPr lang="en-US" sz="1400" dirty="0"/>
          </a:p>
          <a:p>
            <a:r>
              <a:rPr lang="en-US" sz="1400" dirty="0"/>
              <a:t>We can also conclude from right hand side graph that </a:t>
            </a:r>
            <a:r>
              <a:rPr lang="en-US" sz="1400" b="1" dirty="0"/>
              <a:t>default percentage decreased as education level decreased</a:t>
            </a:r>
          </a:p>
        </p:txBody>
      </p:sp>
    </p:spTree>
    <p:extLst>
      <p:ext uri="{BB962C8B-B14F-4D97-AF65-F5344CB8AC3E}">
        <p14:creationId xmlns:p14="http://schemas.microsoft.com/office/powerpoint/2010/main" val="1648254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41732-4802-499D-AE41-9C0CE654AF99}"/>
              </a:ext>
            </a:extLst>
          </p:cNvPr>
          <p:cNvSpPr>
            <a:spLocks noGrp="1"/>
          </p:cNvSpPr>
          <p:nvPr>
            <p:ph type="title"/>
          </p:nvPr>
        </p:nvSpPr>
        <p:spPr>
          <a:xfrm>
            <a:off x="825193" y="306115"/>
            <a:ext cx="7062346" cy="828847"/>
          </a:xfrm>
        </p:spPr>
        <p:txBody>
          <a:bodyPr vert="horz" lIns="91440" tIns="45720" rIns="91440" bIns="45720" rtlCol="0" anchor="b">
            <a:normAutofit/>
          </a:bodyPr>
          <a:lstStyle/>
          <a:p>
            <a:r>
              <a:rPr lang="en-US" sz="4800" kern="1200" dirty="0">
                <a:solidFill>
                  <a:schemeClr val="tx1"/>
                </a:solidFill>
                <a:latin typeface="+mj-lt"/>
                <a:ea typeface="+mj-ea"/>
                <a:cs typeface="+mj-cs"/>
              </a:rPr>
              <a:t>Family Members Count</a:t>
            </a:r>
          </a:p>
        </p:txBody>
      </p:sp>
      <p:grpSp>
        <p:nvGrpSpPr>
          <p:cNvPr id="17" name="Group 16">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B8AF0F27-A8BD-4219-A4FD-68F82DF86287}"/>
              </a:ext>
            </a:extLst>
          </p:cNvPr>
          <p:cNvPicPr>
            <a:picLocks noChangeAspect="1"/>
          </p:cNvPicPr>
          <p:nvPr/>
        </p:nvPicPr>
        <p:blipFill rotWithShape="1">
          <a:blip r:embed="rId2"/>
          <a:srcRect l="20235" t="24445" r="14531" b="8333"/>
          <a:stretch/>
        </p:blipFill>
        <p:spPr>
          <a:xfrm>
            <a:off x="840124" y="1308698"/>
            <a:ext cx="10508704" cy="5333361"/>
          </a:xfrm>
          <a:prstGeom prst="rect">
            <a:avLst/>
          </a:prstGeom>
        </p:spPr>
      </p:pic>
    </p:spTree>
    <p:extLst>
      <p:ext uri="{BB962C8B-B14F-4D97-AF65-F5344CB8AC3E}">
        <p14:creationId xmlns:p14="http://schemas.microsoft.com/office/powerpoint/2010/main" val="3566802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5B55DD-A3AA-484E-B864-8E38B24253E0}"/>
              </a:ext>
            </a:extLst>
          </p:cNvPr>
          <p:cNvSpPr>
            <a:spLocks noGrp="1"/>
          </p:cNvSpPr>
          <p:nvPr>
            <p:ph type="title"/>
          </p:nvPr>
        </p:nvSpPr>
        <p:spPr>
          <a:xfrm>
            <a:off x="968541" y="287381"/>
            <a:ext cx="4264888" cy="752493"/>
          </a:xfrm>
        </p:spPr>
        <p:txBody>
          <a:bodyPr>
            <a:normAutofit/>
          </a:bodyPr>
          <a:lstStyle/>
          <a:p>
            <a:r>
              <a:rPr lang="en-US" sz="4200" dirty="0" err="1"/>
              <a:t>Work_Experience</a:t>
            </a:r>
            <a:endParaRPr lang="en-US" sz="4200" dirty="0"/>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A4F8A40-4FD4-461F-9127-F26447F1F750}"/>
              </a:ext>
            </a:extLst>
          </p:cNvPr>
          <p:cNvSpPr>
            <a:spLocks noGrp="1"/>
          </p:cNvSpPr>
          <p:nvPr>
            <p:ph idx="1"/>
          </p:nvPr>
        </p:nvSpPr>
        <p:spPr>
          <a:xfrm>
            <a:off x="1166648" y="3531476"/>
            <a:ext cx="4264888" cy="3034862"/>
          </a:xfrm>
        </p:spPr>
        <p:txBody>
          <a:bodyPr anchor="ctr">
            <a:normAutofit/>
          </a:bodyPr>
          <a:lstStyle/>
          <a:p>
            <a:endParaRPr lang="en-US" sz="1800" dirty="0"/>
          </a:p>
        </p:txBody>
      </p:sp>
      <p:pic>
        <p:nvPicPr>
          <p:cNvPr id="5" name="Content Placeholder 4">
            <a:extLst>
              <a:ext uri="{FF2B5EF4-FFF2-40B4-BE49-F238E27FC236}">
                <a16:creationId xmlns:a16="http://schemas.microsoft.com/office/drawing/2014/main" id="{B7A4B270-AD28-4E50-BA8D-1607CE0B4240}"/>
              </a:ext>
            </a:extLst>
          </p:cNvPr>
          <p:cNvPicPr>
            <a:picLocks noChangeAspect="1"/>
          </p:cNvPicPr>
          <p:nvPr/>
        </p:nvPicPr>
        <p:blipFill rotWithShape="1">
          <a:blip r:embed="rId2"/>
          <a:srcRect l="19282" t="27004" r="15189" b="14573"/>
          <a:stretch/>
        </p:blipFill>
        <p:spPr>
          <a:xfrm>
            <a:off x="4742010" y="2275692"/>
            <a:ext cx="7449990" cy="3709087"/>
          </a:xfrm>
          <a:prstGeom prst="rect">
            <a:avLst/>
          </a:prstGeom>
        </p:spPr>
      </p:pic>
      <p:pic>
        <p:nvPicPr>
          <p:cNvPr id="4" name="Picture 3">
            <a:extLst>
              <a:ext uri="{FF2B5EF4-FFF2-40B4-BE49-F238E27FC236}">
                <a16:creationId xmlns:a16="http://schemas.microsoft.com/office/drawing/2014/main" id="{A0410FB9-3CC0-4CB2-A16E-7529C66030BB}"/>
              </a:ext>
            </a:extLst>
          </p:cNvPr>
          <p:cNvPicPr>
            <a:picLocks noChangeAspect="1"/>
          </p:cNvPicPr>
          <p:nvPr/>
        </p:nvPicPr>
        <p:blipFill rotWithShape="1">
          <a:blip r:embed="rId3"/>
          <a:srcRect l="38515" t="40555" r="16015" b="7639"/>
          <a:stretch/>
        </p:blipFill>
        <p:spPr>
          <a:xfrm>
            <a:off x="27381" y="2276625"/>
            <a:ext cx="4626242" cy="3034862"/>
          </a:xfrm>
          <a:prstGeom prst="rect">
            <a:avLst/>
          </a:prstGeom>
        </p:spPr>
      </p:pic>
      <p:sp>
        <p:nvSpPr>
          <p:cNvPr id="6" name="TextBox 5">
            <a:extLst>
              <a:ext uri="{FF2B5EF4-FFF2-40B4-BE49-F238E27FC236}">
                <a16:creationId xmlns:a16="http://schemas.microsoft.com/office/drawing/2014/main" id="{D3AAC445-9B2D-46FC-B729-F4218B84DE2C}"/>
              </a:ext>
            </a:extLst>
          </p:cNvPr>
          <p:cNvSpPr txBox="1"/>
          <p:nvPr/>
        </p:nvSpPr>
        <p:spPr>
          <a:xfrm>
            <a:off x="606971" y="5988167"/>
            <a:ext cx="11561131" cy="1015663"/>
          </a:xfrm>
          <a:prstGeom prst="rect">
            <a:avLst/>
          </a:prstGeom>
          <a:noFill/>
        </p:spPr>
        <p:txBody>
          <a:bodyPr wrap="square" rtlCol="0">
            <a:spAutoFit/>
          </a:bodyPr>
          <a:lstStyle/>
          <a:p>
            <a:pPr algn="l"/>
            <a:r>
              <a:rPr lang="en-US" sz="1400" i="0" dirty="0">
                <a:solidFill>
                  <a:srgbClr val="000000"/>
                </a:solidFill>
                <a:effectLst/>
              </a:rPr>
              <a:t>1. It is clearly seen that as employee level increased, they applied for less number of loans and also have defaulted less.</a:t>
            </a:r>
          </a:p>
          <a:p>
            <a:pPr algn="l"/>
            <a:r>
              <a:rPr lang="en-US" sz="1400" i="0" dirty="0">
                <a:solidFill>
                  <a:srgbClr val="000000"/>
                </a:solidFill>
                <a:effectLst/>
              </a:rPr>
              <a:t>2. It is clear that only </a:t>
            </a:r>
            <a:r>
              <a:rPr lang="en-US" sz="1400" b="1" i="0" dirty="0">
                <a:solidFill>
                  <a:srgbClr val="000000"/>
                </a:solidFill>
                <a:effectLst/>
              </a:rPr>
              <a:t>Level 0 and Level 1 </a:t>
            </a:r>
            <a:r>
              <a:rPr lang="en-US" sz="1400" i="0" dirty="0">
                <a:solidFill>
                  <a:srgbClr val="000000"/>
                </a:solidFill>
                <a:effectLst/>
              </a:rPr>
              <a:t>employees defaulted most because they are in junior positions, draw less salary and hence might have defaulted</a:t>
            </a:r>
          </a:p>
          <a:p>
            <a:pPr algn="l"/>
            <a:r>
              <a:rPr lang="en-US" sz="1400" i="0" dirty="0">
                <a:solidFill>
                  <a:srgbClr val="000000"/>
                </a:solidFill>
                <a:effectLst/>
              </a:rPr>
              <a:t>3. We can clearly see that as level of employees increased, in this case, </a:t>
            </a:r>
            <a:r>
              <a:rPr lang="en-US" sz="1400" b="1" i="0" dirty="0">
                <a:solidFill>
                  <a:srgbClr val="000000"/>
                </a:solidFill>
                <a:effectLst/>
              </a:rPr>
              <a:t>level 2,3 and 4, have less default percentage</a:t>
            </a:r>
          </a:p>
          <a:p>
            <a:endParaRPr lang="en-US" dirty="0"/>
          </a:p>
        </p:txBody>
      </p:sp>
      <p:pic>
        <p:nvPicPr>
          <p:cNvPr id="39" name="Content Placeholder 4" descr="Graphical user interface, application&#10;&#10;Description automatically generated">
            <a:extLst>
              <a:ext uri="{FF2B5EF4-FFF2-40B4-BE49-F238E27FC236}">
                <a16:creationId xmlns:a16="http://schemas.microsoft.com/office/drawing/2014/main" id="{5BF3FDB9-EF8F-4A29-87A1-62FEBDFB94D5}"/>
              </a:ext>
            </a:extLst>
          </p:cNvPr>
          <p:cNvPicPr>
            <a:picLocks noChangeAspect="1"/>
          </p:cNvPicPr>
          <p:nvPr/>
        </p:nvPicPr>
        <p:blipFill rotWithShape="1">
          <a:blip r:embed="rId4">
            <a:extLst>
              <a:ext uri="{28A0092B-C50C-407E-A947-70E740481C1C}">
                <a14:useLocalDpi xmlns:a14="http://schemas.microsoft.com/office/drawing/2010/main" val="0"/>
              </a:ext>
            </a:extLst>
          </a:blip>
          <a:srcRect l="137" t="11551" r="2713" b="9472"/>
          <a:stretch/>
        </p:blipFill>
        <p:spPr>
          <a:xfrm>
            <a:off x="5705368" y="37258"/>
            <a:ext cx="6408366" cy="2235045"/>
          </a:xfrm>
          <a:prstGeom prst="rect">
            <a:avLst/>
          </a:prstGeom>
        </p:spPr>
      </p:pic>
    </p:spTree>
    <p:extLst>
      <p:ext uri="{BB962C8B-B14F-4D97-AF65-F5344CB8AC3E}">
        <p14:creationId xmlns:p14="http://schemas.microsoft.com/office/powerpoint/2010/main" val="2505530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4C8A13-6858-468D-A2EE-15B7723A7C6C}"/>
              </a:ext>
            </a:extLst>
          </p:cNvPr>
          <p:cNvSpPr>
            <a:spLocks noGrp="1"/>
          </p:cNvSpPr>
          <p:nvPr>
            <p:ph type="title"/>
          </p:nvPr>
        </p:nvSpPr>
        <p:spPr>
          <a:xfrm>
            <a:off x="718997" y="205531"/>
            <a:ext cx="3794760" cy="762381"/>
          </a:xfrm>
        </p:spPr>
        <p:txBody>
          <a:bodyPr vert="horz" lIns="91440" tIns="45720" rIns="91440" bIns="45720" rtlCol="0" anchor="b">
            <a:normAutofit/>
          </a:bodyPr>
          <a:lstStyle/>
          <a:p>
            <a:r>
              <a:rPr lang="en-US" kern="1200" dirty="0">
                <a:solidFill>
                  <a:schemeClr val="tx1"/>
                </a:solidFill>
                <a:latin typeface="+mj-lt"/>
                <a:ea typeface="+mj-ea"/>
                <a:cs typeface="+mj-cs"/>
              </a:rPr>
              <a:t>Age Groups</a:t>
            </a:r>
          </a:p>
        </p:txBody>
      </p:sp>
      <p:grpSp>
        <p:nvGrpSpPr>
          <p:cNvPr id="17" name="Group 16">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6C1BF9AF-4076-450B-8C22-9B451C273249}"/>
              </a:ext>
            </a:extLst>
          </p:cNvPr>
          <p:cNvPicPr>
            <a:picLocks noChangeAspect="1"/>
          </p:cNvPicPr>
          <p:nvPr/>
        </p:nvPicPr>
        <p:blipFill rotWithShape="1">
          <a:blip r:embed="rId2"/>
          <a:srcRect l="19609" t="21944" r="14922" b="5001"/>
          <a:stretch/>
        </p:blipFill>
        <p:spPr>
          <a:xfrm>
            <a:off x="5172075" y="525188"/>
            <a:ext cx="7110184" cy="5417591"/>
          </a:xfrm>
          <a:prstGeom prst="rect">
            <a:avLst/>
          </a:prstGeom>
        </p:spPr>
      </p:pic>
      <p:pic>
        <p:nvPicPr>
          <p:cNvPr id="6" name="Picture 5">
            <a:extLst>
              <a:ext uri="{FF2B5EF4-FFF2-40B4-BE49-F238E27FC236}">
                <a16:creationId xmlns:a16="http://schemas.microsoft.com/office/drawing/2014/main" id="{660CFDF9-1187-4B92-A03F-02A076B0D517}"/>
              </a:ext>
            </a:extLst>
          </p:cNvPr>
          <p:cNvPicPr>
            <a:picLocks noChangeAspect="1"/>
          </p:cNvPicPr>
          <p:nvPr/>
        </p:nvPicPr>
        <p:blipFill rotWithShape="1">
          <a:blip r:embed="rId3"/>
          <a:srcRect l="37994" t="35972" r="15469" b="13919"/>
          <a:stretch/>
        </p:blipFill>
        <p:spPr>
          <a:xfrm>
            <a:off x="79898" y="2279200"/>
            <a:ext cx="5039521" cy="3436448"/>
          </a:xfrm>
          <a:prstGeom prst="rect">
            <a:avLst/>
          </a:prstGeom>
        </p:spPr>
      </p:pic>
    </p:spTree>
    <p:extLst>
      <p:ext uri="{BB962C8B-B14F-4D97-AF65-F5344CB8AC3E}">
        <p14:creationId xmlns:p14="http://schemas.microsoft.com/office/powerpoint/2010/main" val="3188080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779F10-F52C-4BC5-9040-A5E62B425200}"/>
              </a:ext>
            </a:extLst>
          </p:cNvPr>
          <p:cNvSpPr>
            <a:spLocks noGrp="1"/>
          </p:cNvSpPr>
          <p:nvPr>
            <p:ph type="title"/>
          </p:nvPr>
        </p:nvSpPr>
        <p:spPr>
          <a:xfrm>
            <a:off x="823252" y="276501"/>
            <a:ext cx="4608284" cy="800118"/>
          </a:xfrm>
        </p:spPr>
        <p:txBody>
          <a:bodyPr>
            <a:normAutofit/>
          </a:bodyPr>
          <a:lstStyle/>
          <a:p>
            <a:r>
              <a:rPr lang="en-US" sz="3900" dirty="0" err="1"/>
              <a:t>Name_Income_Type</a:t>
            </a:r>
            <a:endParaRPr lang="en-US" sz="3900" dirty="0"/>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C3B8C2-17B6-499C-9E0A-F58A1C0CE291}"/>
              </a:ext>
            </a:extLst>
          </p:cNvPr>
          <p:cNvSpPr>
            <a:spLocks noGrp="1"/>
          </p:cNvSpPr>
          <p:nvPr>
            <p:ph idx="1"/>
          </p:nvPr>
        </p:nvSpPr>
        <p:spPr>
          <a:xfrm>
            <a:off x="1166648" y="3531476"/>
            <a:ext cx="4264888" cy="3034862"/>
          </a:xfrm>
        </p:spPr>
        <p:txBody>
          <a:bodyPr anchor="ctr">
            <a:normAutofit/>
          </a:bodyPr>
          <a:lstStyle/>
          <a:p>
            <a:endParaRPr lang="en-US" sz="1800"/>
          </a:p>
        </p:txBody>
      </p:sp>
      <p:pic>
        <p:nvPicPr>
          <p:cNvPr id="6" name="Picture 5">
            <a:extLst>
              <a:ext uri="{FF2B5EF4-FFF2-40B4-BE49-F238E27FC236}">
                <a16:creationId xmlns:a16="http://schemas.microsoft.com/office/drawing/2014/main" id="{1BA892D3-8F5E-4A88-822A-83710E84F8AC}"/>
              </a:ext>
            </a:extLst>
          </p:cNvPr>
          <p:cNvPicPr>
            <a:picLocks noChangeAspect="1"/>
          </p:cNvPicPr>
          <p:nvPr/>
        </p:nvPicPr>
        <p:blipFill rotWithShape="1">
          <a:blip r:embed="rId2"/>
          <a:srcRect l="38985" t="36251" r="15546" b="8610"/>
          <a:stretch/>
        </p:blipFill>
        <p:spPr>
          <a:xfrm>
            <a:off x="-23469" y="1640762"/>
            <a:ext cx="4519268" cy="3781426"/>
          </a:xfrm>
          <a:prstGeom prst="rect">
            <a:avLst/>
          </a:prstGeom>
        </p:spPr>
      </p:pic>
      <p:pic>
        <p:nvPicPr>
          <p:cNvPr id="8" name="Picture 7">
            <a:extLst>
              <a:ext uri="{FF2B5EF4-FFF2-40B4-BE49-F238E27FC236}">
                <a16:creationId xmlns:a16="http://schemas.microsoft.com/office/drawing/2014/main" id="{20996466-B887-446C-AB66-B21609DAABBA}"/>
              </a:ext>
            </a:extLst>
          </p:cNvPr>
          <p:cNvPicPr>
            <a:picLocks noChangeAspect="1"/>
          </p:cNvPicPr>
          <p:nvPr/>
        </p:nvPicPr>
        <p:blipFill rotWithShape="1">
          <a:blip r:embed="rId3"/>
          <a:srcRect l="20547" t="22640" r="14375" b="6944"/>
          <a:stretch/>
        </p:blipFill>
        <p:spPr>
          <a:xfrm>
            <a:off x="4495800" y="1426243"/>
            <a:ext cx="7658290" cy="5041232"/>
          </a:xfrm>
          <a:prstGeom prst="rect">
            <a:avLst/>
          </a:prstGeom>
        </p:spPr>
      </p:pic>
    </p:spTree>
    <p:extLst>
      <p:ext uri="{BB962C8B-B14F-4D97-AF65-F5344CB8AC3E}">
        <p14:creationId xmlns:p14="http://schemas.microsoft.com/office/powerpoint/2010/main" val="3211368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9FE012-FF59-42B8-9E24-2ADF0BB05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5987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CB634-8281-4963-804A-B2CBBA0CF502}"/>
              </a:ext>
            </a:extLst>
          </p:cNvPr>
          <p:cNvSpPr>
            <a:spLocks noGrp="1"/>
          </p:cNvSpPr>
          <p:nvPr>
            <p:ph type="title"/>
          </p:nvPr>
        </p:nvSpPr>
        <p:spPr>
          <a:xfrm>
            <a:off x="742507" y="77497"/>
            <a:ext cx="5064470" cy="1015523"/>
          </a:xfrm>
        </p:spPr>
        <p:txBody>
          <a:bodyPr>
            <a:normAutofit/>
          </a:bodyPr>
          <a:lstStyle/>
          <a:p>
            <a:r>
              <a:rPr lang="en-US" dirty="0" err="1"/>
              <a:t>Name_Family_Status</a:t>
            </a:r>
            <a:endParaRPr lang="en-US" dirty="0"/>
          </a:p>
        </p:txBody>
      </p:sp>
      <p:sp>
        <p:nvSpPr>
          <p:cNvPr id="14" name="Rectangle 13">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37B7F17-6743-434B-B741-1EB675A75F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05A3412B-D8E9-4E4B-9551-546365789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5AC3E708-71BD-43DC-BC99-52C7A0292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00DC58E1-87CF-4AB8-9BB6-B38894E545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5251B7BE-4EA7-4E17-9AA6-45CCA21B8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3FD399D7-39CA-4DF8-8D70-AC5DCD1DA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35B5AE2-3B48-4498-9FE8-068123183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93EA389-4567-4185-BF36-5FE82A8C0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34867904-BE35-4AE1-B2E9-F65EBB486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5981E278-B931-40D2-AB06-3E3202E85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11B15C5-8707-477D-84D8-EF15CE7AF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5A2801AD-29DB-4B2E-807A-129C49615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9E629D16-4E4D-481A-B152-7E23E9A42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EECF4363-A52C-49E0-BFAF-9FF88EC57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C7F0D09-1F15-4162-98A1-517313E5E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096CD3B1-B224-4F9F-AFBF-C0E1E3598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5C66E228-224C-4DC5-A49E-2148C371D5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790BF835-4045-4976-92E7-992B63932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937B942-101B-478C-BD40-F482A01F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34272CF3-29A3-4132-883E-E4B4A62DA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50100215-A65C-491F-A54C-C65AD0B50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968F100D-555F-4675-A4DB-4FF99AC2B0E4}"/>
              </a:ext>
            </a:extLst>
          </p:cNvPr>
          <p:cNvPicPr>
            <a:picLocks noChangeAspect="1"/>
          </p:cNvPicPr>
          <p:nvPr/>
        </p:nvPicPr>
        <p:blipFill rotWithShape="1">
          <a:blip r:embed="rId2"/>
          <a:srcRect l="20818" t="21396" r="17057" b="21757"/>
          <a:stretch/>
        </p:blipFill>
        <p:spPr>
          <a:xfrm>
            <a:off x="4455434" y="1093020"/>
            <a:ext cx="7743528" cy="4592975"/>
          </a:xfrm>
          <a:prstGeom prst="rect">
            <a:avLst/>
          </a:prstGeom>
        </p:spPr>
      </p:pic>
      <p:sp>
        <p:nvSpPr>
          <p:cNvPr id="38" name="Rectangle 37">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07B58A5-FDD8-4E24-8FC2-55B33062D40A}"/>
              </a:ext>
            </a:extLst>
          </p:cNvPr>
          <p:cNvPicPr>
            <a:picLocks noChangeAspect="1"/>
          </p:cNvPicPr>
          <p:nvPr/>
        </p:nvPicPr>
        <p:blipFill rotWithShape="1">
          <a:blip r:embed="rId3"/>
          <a:srcRect l="38742" t="34948" r="15943" b="14219"/>
          <a:stretch/>
        </p:blipFill>
        <p:spPr>
          <a:xfrm>
            <a:off x="20019" y="1877075"/>
            <a:ext cx="4445424" cy="3233984"/>
          </a:xfrm>
          <a:prstGeom prst="rect">
            <a:avLst/>
          </a:prstGeom>
        </p:spPr>
      </p:pic>
      <p:sp>
        <p:nvSpPr>
          <p:cNvPr id="6" name="TextBox 5">
            <a:extLst>
              <a:ext uri="{FF2B5EF4-FFF2-40B4-BE49-F238E27FC236}">
                <a16:creationId xmlns:a16="http://schemas.microsoft.com/office/drawing/2014/main" id="{3AE1ECAD-F2A2-43E3-A756-C39FA3C98FF6}"/>
              </a:ext>
            </a:extLst>
          </p:cNvPr>
          <p:cNvSpPr txBox="1"/>
          <p:nvPr/>
        </p:nvSpPr>
        <p:spPr>
          <a:xfrm>
            <a:off x="742507" y="5639832"/>
            <a:ext cx="10575636" cy="1077218"/>
          </a:xfrm>
          <a:prstGeom prst="rect">
            <a:avLst/>
          </a:prstGeom>
          <a:noFill/>
        </p:spPr>
        <p:txBody>
          <a:bodyPr wrap="square" rtlCol="0">
            <a:spAutoFit/>
          </a:bodyPr>
          <a:lstStyle/>
          <a:p>
            <a:pPr algn="l"/>
            <a:r>
              <a:rPr lang="en-US" sz="1400" b="1" i="0" dirty="0">
                <a:solidFill>
                  <a:srgbClr val="000000"/>
                </a:solidFill>
                <a:effectLst/>
                <a:latin typeface="Helvetica Neue"/>
              </a:rPr>
              <a:t>From above graphs below inferences can be made:</a:t>
            </a:r>
          </a:p>
          <a:p>
            <a:pPr algn="l"/>
            <a:endParaRPr lang="en-US" sz="800" b="0" i="0" dirty="0">
              <a:solidFill>
                <a:srgbClr val="000000"/>
              </a:solidFill>
              <a:effectLst/>
              <a:latin typeface="Helvetica Neue"/>
            </a:endParaRPr>
          </a:p>
          <a:p>
            <a:pPr algn="l"/>
            <a:r>
              <a:rPr lang="en-US" sz="1400" i="0" dirty="0">
                <a:solidFill>
                  <a:srgbClr val="000000"/>
                </a:solidFill>
                <a:effectLst/>
              </a:rPr>
              <a:t>1. Married applicants applied the most but they fall in least categories of people who defaulted</a:t>
            </a:r>
          </a:p>
          <a:p>
            <a:pPr algn="l"/>
            <a:r>
              <a:rPr lang="en-US" sz="1400" i="0" dirty="0">
                <a:solidFill>
                  <a:srgbClr val="000000"/>
                </a:solidFill>
                <a:effectLst/>
              </a:rPr>
              <a:t>2. Civil married, Single/Unmarried and Separated applicants defaulted the most though their application count is less</a:t>
            </a:r>
          </a:p>
          <a:p>
            <a:pPr algn="l"/>
            <a:r>
              <a:rPr lang="en-US" sz="1400" i="0" dirty="0">
                <a:solidFill>
                  <a:srgbClr val="000000"/>
                </a:solidFill>
                <a:effectLst/>
              </a:rPr>
              <a:t>3. Widow applicants applied and defaulted the least</a:t>
            </a:r>
          </a:p>
        </p:txBody>
      </p:sp>
    </p:spTree>
    <p:extLst>
      <p:ext uri="{BB962C8B-B14F-4D97-AF65-F5344CB8AC3E}">
        <p14:creationId xmlns:p14="http://schemas.microsoft.com/office/powerpoint/2010/main" val="2301826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6B4A43-2A34-4B22-882C-D7552FA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456510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25486-F64A-4E15-8548-A92EB34C0325}"/>
              </a:ext>
            </a:extLst>
          </p:cNvPr>
          <p:cNvSpPr>
            <a:spLocks noGrp="1"/>
          </p:cNvSpPr>
          <p:nvPr>
            <p:ph type="title"/>
          </p:nvPr>
        </p:nvSpPr>
        <p:spPr>
          <a:xfrm>
            <a:off x="942099" y="572884"/>
            <a:ext cx="3894848" cy="533781"/>
          </a:xfrm>
        </p:spPr>
        <p:txBody>
          <a:bodyPr vert="horz" lIns="91440" tIns="45720" rIns="91440" bIns="45720" rtlCol="0" anchor="b">
            <a:normAutofit/>
          </a:bodyPr>
          <a:lstStyle/>
          <a:p>
            <a:r>
              <a:rPr lang="en-US" sz="3100" kern="1200" dirty="0" err="1">
                <a:solidFill>
                  <a:schemeClr val="tx1"/>
                </a:solidFill>
                <a:latin typeface="+mj-lt"/>
                <a:ea typeface="+mj-ea"/>
                <a:cs typeface="+mj-cs"/>
              </a:rPr>
              <a:t>Name_Housing_Type</a:t>
            </a:r>
            <a:endParaRPr lang="en-US" sz="3100" kern="1200" dirty="0">
              <a:solidFill>
                <a:schemeClr val="tx1"/>
              </a:solidFill>
              <a:latin typeface="+mj-lt"/>
              <a:ea typeface="+mj-ea"/>
              <a:cs typeface="+mj-cs"/>
            </a:endParaRPr>
          </a:p>
        </p:txBody>
      </p:sp>
      <p:grpSp>
        <p:nvGrpSpPr>
          <p:cNvPr id="18" name="Group 17">
            <a:extLst>
              <a:ext uri="{FF2B5EF4-FFF2-40B4-BE49-F238E27FC236}">
                <a16:creationId xmlns:a16="http://schemas.microsoft.com/office/drawing/2014/main" id="{A9644633-5AE1-44D6-8F5F-6376DDA130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FA74995-C5A7-4DBF-BFD1-C4831852D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009DC7CE-EC50-455B-AEF3-758096A62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680D0724-2EE2-4A8E-B7FC-994977F2A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D7DD4A6B-2000-4A3E-BBCE-637ED6CD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94A6722-0FE9-4640-B93F-C2BAA8956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19F6A010-3765-4FAB-8CCA-7AC189141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2ED876B1-4DDC-4999-864F-EFF32EFF5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2DD9B48A-E7DB-4540-8781-F434856A7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2BEF54FF-8FAE-4B7F-ACE8-52ED70B04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6F687E9-D21B-46CB-8A13-9BFDA780F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49C0A7C4-BA67-480B-9F9A-E965357562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5C27E413-D9C4-45A2-AB5A-A00612798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76F8DD1F-1A00-4D5A-B979-33A41277C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D16F8034-114D-4513-A6BD-F05ABF9AF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1DAD48F0-0B0E-40E2-9ED5-E0FBB99C4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58F217F-BBAB-4ACB-91C0-B119DEFD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7D6638B-4C45-4C73-AFE3-8C41F939A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31A3013F-24A0-486B-A892-92E42BD741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F4540C9F-BC47-470D-A9C2-4AB05FB4C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A38505B1-1AD2-47B0-8122-2EB533CBA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05645452-CE9D-4A2F-A234-B9B7018D59BF}"/>
              </a:ext>
            </a:extLst>
          </p:cNvPr>
          <p:cNvPicPr>
            <a:picLocks noChangeAspect="1"/>
          </p:cNvPicPr>
          <p:nvPr/>
        </p:nvPicPr>
        <p:blipFill rotWithShape="1">
          <a:blip r:embed="rId2"/>
          <a:srcRect l="20547" t="20694" r="15079" b="5324"/>
          <a:stretch/>
        </p:blipFill>
        <p:spPr>
          <a:xfrm>
            <a:off x="4789322" y="2009775"/>
            <a:ext cx="7283577" cy="4659291"/>
          </a:xfrm>
          <a:prstGeom prst="rect">
            <a:avLst/>
          </a:prstGeom>
        </p:spPr>
      </p:pic>
      <p:pic>
        <p:nvPicPr>
          <p:cNvPr id="4" name="Picture 3">
            <a:extLst>
              <a:ext uri="{FF2B5EF4-FFF2-40B4-BE49-F238E27FC236}">
                <a16:creationId xmlns:a16="http://schemas.microsoft.com/office/drawing/2014/main" id="{A8530031-8FE2-4359-BB2C-9D0AAF2F9A19}"/>
              </a:ext>
            </a:extLst>
          </p:cNvPr>
          <p:cNvPicPr>
            <a:picLocks noChangeAspect="1"/>
          </p:cNvPicPr>
          <p:nvPr/>
        </p:nvPicPr>
        <p:blipFill rotWithShape="1">
          <a:blip r:embed="rId3"/>
          <a:srcRect l="39673" t="36250" r="15469" b="14739"/>
          <a:stretch/>
        </p:blipFill>
        <p:spPr>
          <a:xfrm>
            <a:off x="25362" y="1667909"/>
            <a:ext cx="4822915" cy="3361169"/>
          </a:xfrm>
          <a:prstGeom prst="rect">
            <a:avLst/>
          </a:prstGeom>
        </p:spPr>
      </p:pic>
    </p:spTree>
    <p:extLst>
      <p:ext uri="{BB962C8B-B14F-4D97-AF65-F5344CB8AC3E}">
        <p14:creationId xmlns:p14="http://schemas.microsoft.com/office/powerpoint/2010/main" val="726246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42C30-B60A-442D-BFF7-773BF2730A25}"/>
              </a:ext>
            </a:extLst>
          </p:cNvPr>
          <p:cNvSpPr>
            <a:spLocks noGrp="1"/>
          </p:cNvSpPr>
          <p:nvPr>
            <p:ph type="title"/>
          </p:nvPr>
        </p:nvSpPr>
        <p:spPr>
          <a:xfrm>
            <a:off x="1036684" y="1152144"/>
            <a:ext cx="3888999" cy="3072393"/>
          </a:xfrm>
        </p:spPr>
        <p:txBody>
          <a:bodyPr vert="horz" lIns="91440" tIns="45720" rIns="91440" bIns="45720" rtlCol="0" anchor="b">
            <a:normAutofit/>
          </a:bodyPr>
          <a:lstStyle/>
          <a:p>
            <a:r>
              <a:rPr lang="en-US" sz="3900"/>
              <a:t>Occupation_type</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32D95F4-8761-44B3-8C22-D4D3C77EABA6}"/>
              </a:ext>
            </a:extLst>
          </p:cNvPr>
          <p:cNvPicPr>
            <a:picLocks noChangeAspect="1"/>
          </p:cNvPicPr>
          <p:nvPr/>
        </p:nvPicPr>
        <p:blipFill rotWithShape="1">
          <a:blip r:embed="rId2"/>
          <a:srcRect l="39532" t="31250" r="16094" b="18189"/>
          <a:stretch/>
        </p:blipFill>
        <p:spPr>
          <a:xfrm>
            <a:off x="7843531" y="227838"/>
            <a:ext cx="4216510" cy="3072393"/>
          </a:xfrm>
          <a:prstGeom prst="rect">
            <a:avLst/>
          </a:prstGeom>
        </p:spPr>
      </p:pic>
      <p:pic>
        <p:nvPicPr>
          <p:cNvPr id="8" name="Picture 7">
            <a:extLst>
              <a:ext uri="{FF2B5EF4-FFF2-40B4-BE49-F238E27FC236}">
                <a16:creationId xmlns:a16="http://schemas.microsoft.com/office/drawing/2014/main" id="{23D9BEF8-9060-435C-B2EB-E2F2C7B03BA2}"/>
              </a:ext>
            </a:extLst>
          </p:cNvPr>
          <p:cNvPicPr>
            <a:picLocks noChangeAspect="1"/>
          </p:cNvPicPr>
          <p:nvPr/>
        </p:nvPicPr>
        <p:blipFill rotWithShape="1">
          <a:blip r:embed="rId3"/>
          <a:srcRect l="9751" t="16800" r="16109" b="7419"/>
          <a:stretch/>
        </p:blipFill>
        <p:spPr>
          <a:xfrm>
            <a:off x="131959" y="1889556"/>
            <a:ext cx="7773717" cy="4740606"/>
          </a:xfrm>
          <a:prstGeom prst="rect">
            <a:avLst/>
          </a:prstGeom>
        </p:spPr>
      </p:pic>
      <p:sp>
        <p:nvSpPr>
          <p:cNvPr id="9" name="TextBox 8">
            <a:extLst>
              <a:ext uri="{FF2B5EF4-FFF2-40B4-BE49-F238E27FC236}">
                <a16:creationId xmlns:a16="http://schemas.microsoft.com/office/drawing/2014/main" id="{D6BD7586-9AF6-489F-86FF-93FBEA1FCD34}"/>
              </a:ext>
            </a:extLst>
          </p:cNvPr>
          <p:cNvSpPr txBox="1"/>
          <p:nvPr/>
        </p:nvSpPr>
        <p:spPr>
          <a:xfrm>
            <a:off x="803329" y="420624"/>
            <a:ext cx="4355707" cy="584775"/>
          </a:xfrm>
          <a:prstGeom prst="rect">
            <a:avLst/>
          </a:prstGeom>
          <a:noFill/>
        </p:spPr>
        <p:txBody>
          <a:bodyPr wrap="square" rtlCol="0">
            <a:spAutoFit/>
          </a:bodyPr>
          <a:lstStyle/>
          <a:p>
            <a:r>
              <a:rPr lang="en-US" sz="3200" dirty="0"/>
              <a:t>OCCUPATION TYPE</a:t>
            </a:r>
          </a:p>
        </p:txBody>
      </p:sp>
    </p:spTree>
    <p:extLst>
      <p:ext uri="{BB962C8B-B14F-4D97-AF65-F5344CB8AC3E}">
        <p14:creationId xmlns:p14="http://schemas.microsoft.com/office/powerpoint/2010/main" val="3407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9FE012-FF59-42B8-9E24-2ADF0BB05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5987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6D603-BEF0-4E17-B1FE-A2376E12D72E}"/>
              </a:ext>
            </a:extLst>
          </p:cNvPr>
          <p:cNvSpPr>
            <a:spLocks noGrp="1"/>
          </p:cNvSpPr>
          <p:nvPr>
            <p:ph type="title"/>
          </p:nvPr>
        </p:nvSpPr>
        <p:spPr>
          <a:xfrm>
            <a:off x="869831" y="102765"/>
            <a:ext cx="5064470" cy="1477453"/>
          </a:xfrm>
        </p:spPr>
        <p:txBody>
          <a:bodyPr>
            <a:normAutofit/>
          </a:bodyPr>
          <a:lstStyle/>
          <a:p>
            <a:r>
              <a:rPr lang="en-US" dirty="0" err="1"/>
              <a:t>Organization_Type</a:t>
            </a:r>
            <a:endParaRPr lang="en-US" dirty="0"/>
          </a:p>
        </p:txBody>
      </p:sp>
      <p:sp>
        <p:nvSpPr>
          <p:cNvPr id="14" name="Rectangle 13">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37B7F17-6743-434B-B741-1EB675A75F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7" name="Rectangle 64">
              <a:extLst>
                <a:ext uri="{FF2B5EF4-FFF2-40B4-BE49-F238E27FC236}">
                  <a16:creationId xmlns:a16="http://schemas.microsoft.com/office/drawing/2014/main" id="{05A3412B-D8E9-4E4B-9551-546365789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66">
              <a:extLst>
                <a:ext uri="{FF2B5EF4-FFF2-40B4-BE49-F238E27FC236}">
                  <a16:creationId xmlns:a16="http://schemas.microsoft.com/office/drawing/2014/main" id="{5AC3E708-71BD-43DC-BC99-52C7A0292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4">
              <a:extLst>
                <a:ext uri="{FF2B5EF4-FFF2-40B4-BE49-F238E27FC236}">
                  <a16:creationId xmlns:a16="http://schemas.microsoft.com/office/drawing/2014/main" id="{00DC58E1-87CF-4AB8-9BB6-B38894E545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6">
              <a:extLst>
                <a:ext uri="{FF2B5EF4-FFF2-40B4-BE49-F238E27FC236}">
                  <a16:creationId xmlns:a16="http://schemas.microsoft.com/office/drawing/2014/main" id="{5251B7BE-4EA7-4E17-9AA6-45CCA21B8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3FD399D7-39CA-4DF8-8D70-AC5DCD1DA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435B5AE2-3B48-4498-9FE8-068123183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693EA389-4567-4185-BF36-5FE82A8C0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34867904-BE35-4AE1-B2E9-F65EBB486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5981E278-B931-40D2-AB06-3E3202E85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911B15C5-8707-477D-84D8-EF15CE7AF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5A2801AD-29DB-4B2E-807A-129C49615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9E629D16-4E4D-481A-B152-7E23E9A42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EECF4363-A52C-49E0-BFAF-9FF88EC57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2C7F0D09-1F15-4162-98A1-517313E5E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096CD3B1-B224-4F9F-AFBF-C0E1E3598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5C66E228-224C-4DC5-A49E-2148C371D5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790BF835-4045-4976-92E7-992B63932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5937B942-101B-478C-BD40-F482A01F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34272CF3-29A3-4132-883E-E4B4A62DA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50100215-A65C-491F-A54C-C65AD0B50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B9F3F26-90C9-44E7-9491-C1DED1EE39AB}"/>
              </a:ext>
            </a:extLst>
          </p:cNvPr>
          <p:cNvPicPr>
            <a:picLocks noChangeAspect="1"/>
          </p:cNvPicPr>
          <p:nvPr/>
        </p:nvPicPr>
        <p:blipFill rotWithShape="1">
          <a:blip r:embed="rId2"/>
          <a:srcRect l="19420" t="21250" r="14922" b="5555"/>
          <a:stretch/>
        </p:blipFill>
        <p:spPr>
          <a:xfrm>
            <a:off x="1742909" y="1187463"/>
            <a:ext cx="9629879" cy="5567772"/>
          </a:xfrm>
          <a:prstGeom prst="rect">
            <a:avLst/>
          </a:prstGeom>
        </p:spPr>
      </p:pic>
    </p:spTree>
    <p:extLst>
      <p:ext uri="{BB962C8B-B14F-4D97-AF65-F5344CB8AC3E}">
        <p14:creationId xmlns:p14="http://schemas.microsoft.com/office/powerpoint/2010/main" val="4258226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5335D3-79A9-48B5-BE80-AB980552CD24}"/>
              </a:ext>
            </a:extLst>
          </p:cNvPr>
          <p:cNvSpPr>
            <a:spLocks noGrp="1"/>
          </p:cNvSpPr>
          <p:nvPr>
            <p:ph type="title"/>
          </p:nvPr>
        </p:nvSpPr>
        <p:spPr>
          <a:xfrm>
            <a:off x="795920" y="525304"/>
            <a:ext cx="4416069" cy="397409"/>
          </a:xfrm>
        </p:spPr>
        <p:txBody>
          <a:bodyPr vert="horz" lIns="91440" tIns="45720" rIns="91440" bIns="45720" rtlCol="0" anchor="b">
            <a:noAutofit/>
          </a:bodyPr>
          <a:lstStyle/>
          <a:p>
            <a:r>
              <a:rPr lang="en-US" dirty="0"/>
              <a:t>Amount Credit</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06AD2AF-ABF3-4575-9C9F-030C0DC407A0}"/>
              </a:ext>
            </a:extLst>
          </p:cNvPr>
          <p:cNvPicPr>
            <a:picLocks noChangeAspect="1"/>
          </p:cNvPicPr>
          <p:nvPr/>
        </p:nvPicPr>
        <p:blipFill rotWithShape="1">
          <a:blip r:embed="rId2"/>
          <a:srcRect l="11381" t="20523" r="14940" b="14386"/>
          <a:stretch/>
        </p:blipFill>
        <p:spPr>
          <a:xfrm>
            <a:off x="5112190" y="3482471"/>
            <a:ext cx="6943348" cy="3126707"/>
          </a:xfrm>
          <a:prstGeom prst="rect">
            <a:avLst/>
          </a:prstGeom>
        </p:spPr>
      </p:pic>
      <p:pic>
        <p:nvPicPr>
          <p:cNvPr id="5" name="Picture 4">
            <a:extLst>
              <a:ext uri="{FF2B5EF4-FFF2-40B4-BE49-F238E27FC236}">
                <a16:creationId xmlns:a16="http://schemas.microsoft.com/office/drawing/2014/main" id="{E4670CA7-3106-4365-AD15-CD6A6FFABDF4}"/>
              </a:ext>
            </a:extLst>
          </p:cNvPr>
          <p:cNvPicPr>
            <a:picLocks noChangeAspect="1"/>
          </p:cNvPicPr>
          <p:nvPr/>
        </p:nvPicPr>
        <p:blipFill rotWithShape="1">
          <a:blip r:embed="rId3"/>
          <a:srcRect l="39381" t="35694" r="16088" b="14445"/>
          <a:stretch/>
        </p:blipFill>
        <p:spPr>
          <a:xfrm>
            <a:off x="105763" y="992702"/>
            <a:ext cx="3711898" cy="2073532"/>
          </a:xfrm>
          <a:prstGeom prst="rect">
            <a:avLst/>
          </a:prstGeom>
        </p:spPr>
      </p:pic>
      <p:sp>
        <p:nvSpPr>
          <p:cNvPr id="7" name="TextBox 6">
            <a:extLst>
              <a:ext uri="{FF2B5EF4-FFF2-40B4-BE49-F238E27FC236}">
                <a16:creationId xmlns:a16="http://schemas.microsoft.com/office/drawing/2014/main" id="{62714AAA-2E82-49B2-9A01-3970612741A3}"/>
              </a:ext>
            </a:extLst>
          </p:cNvPr>
          <p:cNvSpPr txBox="1"/>
          <p:nvPr/>
        </p:nvSpPr>
        <p:spPr>
          <a:xfrm>
            <a:off x="606971" y="5391703"/>
            <a:ext cx="4702370" cy="1846659"/>
          </a:xfrm>
          <a:prstGeom prst="rect">
            <a:avLst/>
          </a:prstGeom>
          <a:noFill/>
        </p:spPr>
        <p:txBody>
          <a:bodyPr wrap="square" rtlCol="0">
            <a:spAutoFit/>
          </a:bodyPr>
          <a:lstStyle/>
          <a:p>
            <a:pPr algn="l"/>
            <a:r>
              <a:rPr lang="en-US" sz="1200" i="0" dirty="0">
                <a:solidFill>
                  <a:srgbClr val="000000"/>
                </a:solidFill>
                <a:effectLst/>
              </a:rPr>
              <a:t>1. </a:t>
            </a:r>
            <a:r>
              <a:rPr lang="en-US" sz="1200" b="1" i="0" dirty="0">
                <a:solidFill>
                  <a:srgbClr val="000000"/>
                </a:solidFill>
                <a:effectLst/>
              </a:rPr>
              <a:t>Most applicants are given very low credit range </a:t>
            </a:r>
            <a:r>
              <a:rPr lang="en-US" sz="1200" i="0" dirty="0">
                <a:solidFill>
                  <a:srgbClr val="000000"/>
                </a:solidFill>
                <a:effectLst/>
              </a:rPr>
              <a:t>and they are second least defaulters</a:t>
            </a:r>
          </a:p>
          <a:p>
            <a:pPr algn="l"/>
            <a:r>
              <a:rPr lang="en-US" sz="1200" i="0" dirty="0">
                <a:solidFill>
                  <a:srgbClr val="000000"/>
                </a:solidFill>
                <a:effectLst/>
              </a:rPr>
              <a:t>2. </a:t>
            </a:r>
            <a:r>
              <a:rPr lang="en-US" sz="1200" b="1" i="0" dirty="0">
                <a:solidFill>
                  <a:srgbClr val="000000"/>
                </a:solidFill>
                <a:effectLst/>
              </a:rPr>
              <a:t>Very High credit range </a:t>
            </a:r>
            <a:r>
              <a:rPr lang="en-US" sz="1200" i="0" dirty="0">
                <a:solidFill>
                  <a:srgbClr val="000000"/>
                </a:solidFill>
                <a:effectLst/>
              </a:rPr>
              <a:t>is given the least only next to low credit range but people with very high credit range defaulted the least</a:t>
            </a:r>
          </a:p>
          <a:p>
            <a:pPr algn="l"/>
            <a:r>
              <a:rPr lang="en-US" sz="1200" i="0" dirty="0">
                <a:solidFill>
                  <a:srgbClr val="000000"/>
                </a:solidFill>
                <a:effectLst/>
              </a:rPr>
              <a:t>3</a:t>
            </a:r>
            <a:r>
              <a:rPr lang="en-US" sz="1200" b="1" i="0" dirty="0">
                <a:solidFill>
                  <a:srgbClr val="000000"/>
                </a:solidFill>
                <a:effectLst/>
              </a:rPr>
              <a:t>. Medium and Low credit ranged defaulted the most</a:t>
            </a:r>
          </a:p>
          <a:p>
            <a:pPr algn="l"/>
            <a:endParaRPr lang="en-US" sz="800" b="1" i="0" dirty="0">
              <a:solidFill>
                <a:srgbClr val="000000"/>
              </a:solidFill>
              <a:effectLst/>
            </a:endParaRPr>
          </a:p>
          <a:p>
            <a:pPr algn="l"/>
            <a:r>
              <a:rPr lang="en-US" sz="1200" i="0" dirty="0">
                <a:solidFill>
                  <a:srgbClr val="000000"/>
                </a:solidFill>
                <a:effectLst/>
              </a:rPr>
              <a:t>In conclusion very high and very low defaulted the least followed by high credit range so, people given higher credit ranges default the less</a:t>
            </a:r>
          </a:p>
          <a:p>
            <a:endParaRPr lang="en-US" dirty="0"/>
          </a:p>
        </p:txBody>
      </p:sp>
      <p:pic>
        <p:nvPicPr>
          <p:cNvPr id="9" name="Picture 8">
            <a:extLst>
              <a:ext uri="{FF2B5EF4-FFF2-40B4-BE49-F238E27FC236}">
                <a16:creationId xmlns:a16="http://schemas.microsoft.com/office/drawing/2014/main" id="{386BFCFC-B567-4E19-A8F1-AB2E78309C26}"/>
              </a:ext>
            </a:extLst>
          </p:cNvPr>
          <p:cNvPicPr>
            <a:picLocks noChangeAspect="1"/>
          </p:cNvPicPr>
          <p:nvPr/>
        </p:nvPicPr>
        <p:blipFill rotWithShape="1">
          <a:blip r:embed="rId4"/>
          <a:srcRect l="20439" t="32794" r="14875" b="10972"/>
          <a:stretch/>
        </p:blipFill>
        <p:spPr>
          <a:xfrm>
            <a:off x="5328466" y="139479"/>
            <a:ext cx="6727072" cy="3289521"/>
          </a:xfrm>
          <a:prstGeom prst="rect">
            <a:avLst/>
          </a:prstGeom>
        </p:spPr>
      </p:pic>
      <p:pic>
        <p:nvPicPr>
          <p:cNvPr id="36" name="Picture 35">
            <a:extLst>
              <a:ext uri="{FF2B5EF4-FFF2-40B4-BE49-F238E27FC236}">
                <a16:creationId xmlns:a16="http://schemas.microsoft.com/office/drawing/2014/main" id="{0D05C8E7-0931-4CB3-AC26-A084D90FD3E1}"/>
              </a:ext>
            </a:extLst>
          </p:cNvPr>
          <p:cNvPicPr>
            <a:picLocks noChangeAspect="1"/>
          </p:cNvPicPr>
          <p:nvPr/>
        </p:nvPicPr>
        <p:blipFill rotWithShape="1">
          <a:blip r:embed="rId5"/>
          <a:srcRect l="19420" t="22361" r="26408" b="33426"/>
          <a:stretch/>
        </p:blipFill>
        <p:spPr>
          <a:xfrm>
            <a:off x="66494" y="3248258"/>
            <a:ext cx="4939003" cy="2143444"/>
          </a:xfrm>
          <a:prstGeom prst="rect">
            <a:avLst/>
          </a:prstGeom>
        </p:spPr>
      </p:pic>
    </p:spTree>
    <p:extLst>
      <p:ext uri="{BB962C8B-B14F-4D97-AF65-F5344CB8AC3E}">
        <p14:creationId xmlns:p14="http://schemas.microsoft.com/office/powerpoint/2010/main" val="2596718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7">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ECB30C-740B-4FE8-90B9-13DAE812BEAC}"/>
              </a:ext>
            </a:extLst>
          </p:cNvPr>
          <p:cNvSpPr>
            <a:spLocks noGrp="1"/>
          </p:cNvSpPr>
          <p:nvPr>
            <p:ph type="title"/>
          </p:nvPr>
        </p:nvSpPr>
        <p:spPr>
          <a:xfrm>
            <a:off x="1115568" y="548640"/>
            <a:ext cx="10168128" cy="1179576"/>
          </a:xfrm>
        </p:spPr>
        <p:txBody>
          <a:bodyPr>
            <a:normAutofit/>
          </a:bodyPr>
          <a:lstStyle/>
          <a:p>
            <a:r>
              <a:rPr lang="en-US" sz="4000"/>
              <a:t>Problem Statement</a:t>
            </a:r>
          </a:p>
        </p:txBody>
      </p:sp>
      <p:sp>
        <p:nvSpPr>
          <p:cNvPr id="34" name="Rectangle 33">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10;&#10;Description automatically generated with medium confidence">
            <a:extLst>
              <a:ext uri="{FF2B5EF4-FFF2-40B4-BE49-F238E27FC236}">
                <a16:creationId xmlns:a16="http://schemas.microsoft.com/office/drawing/2014/main" id="{1FB46F39-9BB1-4DF8-930C-F62A643C5232}"/>
              </a:ext>
            </a:extLst>
          </p:cNvPr>
          <p:cNvPicPr>
            <a:picLocks noChangeAspect="1"/>
          </p:cNvPicPr>
          <p:nvPr/>
        </p:nvPicPr>
        <p:blipFill rotWithShape="1">
          <a:blip r:embed="rId2">
            <a:extLst>
              <a:ext uri="{28A0092B-C50C-407E-A947-70E740481C1C}">
                <a14:useLocalDpi xmlns:a14="http://schemas.microsoft.com/office/drawing/2010/main" val="0"/>
              </a:ext>
            </a:extLst>
          </a:blip>
          <a:srcRect l="2389" r="-3" b="-3"/>
          <a:stretch/>
        </p:blipFill>
        <p:spPr>
          <a:xfrm>
            <a:off x="626850" y="2018805"/>
            <a:ext cx="5278650" cy="4505819"/>
          </a:xfrm>
          <a:prstGeom prst="rect">
            <a:avLst/>
          </a:prstGeom>
        </p:spPr>
      </p:pic>
      <p:sp>
        <p:nvSpPr>
          <p:cNvPr id="3" name="Content Placeholder 2">
            <a:extLst>
              <a:ext uri="{FF2B5EF4-FFF2-40B4-BE49-F238E27FC236}">
                <a16:creationId xmlns:a16="http://schemas.microsoft.com/office/drawing/2014/main" id="{B1FC5321-283F-44AB-816E-3417CE97E17C}"/>
              </a:ext>
            </a:extLst>
          </p:cNvPr>
          <p:cNvSpPr>
            <a:spLocks noGrp="1"/>
          </p:cNvSpPr>
          <p:nvPr>
            <p:ph idx="1"/>
          </p:nvPr>
        </p:nvSpPr>
        <p:spPr>
          <a:xfrm>
            <a:off x="5974141" y="2138115"/>
            <a:ext cx="5748467" cy="4267200"/>
          </a:xfrm>
        </p:spPr>
        <p:txBody>
          <a:bodyPr anchor="ctr">
            <a:normAutofit/>
          </a:bodyPr>
          <a:lstStyle/>
          <a:p>
            <a:r>
              <a:rPr lang="en-US" sz="1600" dirty="0"/>
              <a:t>Given a consumer finance company specializes in lending loan (different types) to it’s customers. </a:t>
            </a:r>
          </a:p>
          <a:p>
            <a:r>
              <a:rPr lang="en-US" sz="1600" dirty="0"/>
              <a:t>When a customer applies for a loan, the company needs to make a decision for approval on the basis of the applicant’s profile details.</a:t>
            </a:r>
          </a:p>
          <a:p>
            <a:pPr marL="0" indent="0">
              <a:buNone/>
            </a:pPr>
            <a:endParaRPr lang="en-US" sz="1600" b="1" dirty="0"/>
          </a:p>
          <a:p>
            <a:pPr marL="0" indent="0">
              <a:buNone/>
            </a:pPr>
            <a:r>
              <a:rPr lang="en-US" sz="1600" b="1" dirty="0"/>
              <a:t> Two major considerations :</a:t>
            </a:r>
          </a:p>
          <a:p>
            <a:pPr marL="0" indent="0">
              <a:buNone/>
            </a:pPr>
            <a:endParaRPr lang="en-US" sz="800" dirty="0"/>
          </a:p>
          <a:p>
            <a:pPr marL="0" indent="0">
              <a:buNone/>
            </a:pPr>
            <a:r>
              <a:rPr lang="en-US" sz="1600" b="1" dirty="0"/>
              <a:t>1. </a:t>
            </a:r>
            <a:r>
              <a:rPr lang="en-US" sz="1600" dirty="0"/>
              <a:t>If the applicant ends up not repaying the loan amount (defaulter), the bank will have to bear a financial loss </a:t>
            </a:r>
          </a:p>
          <a:p>
            <a:pPr marL="0" indent="0">
              <a:buNone/>
            </a:pPr>
            <a:endParaRPr lang="en-US" sz="800" dirty="0"/>
          </a:p>
          <a:p>
            <a:pPr marL="0" indent="0">
              <a:buNone/>
            </a:pPr>
            <a:r>
              <a:rPr lang="en-US" sz="1600" dirty="0"/>
              <a:t> </a:t>
            </a:r>
            <a:r>
              <a:rPr lang="en-US" sz="1600" b="1" dirty="0"/>
              <a:t>2.  </a:t>
            </a:r>
            <a:r>
              <a:rPr lang="en-US" sz="1600" dirty="0"/>
              <a:t>If the applicant is likely to pay back the loans, then  rejecting their application would result as a loss of business to the company</a:t>
            </a:r>
          </a:p>
        </p:txBody>
      </p:sp>
    </p:spTree>
    <p:extLst>
      <p:ext uri="{BB962C8B-B14F-4D97-AF65-F5344CB8AC3E}">
        <p14:creationId xmlns:p14="http://schemas.microsoft.com/office/powerpoint/2010/main" val="3639891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474611-926D-4984-87BB-A433E0C8AB13}"/>
              </a:ext>
            </a:extLst>
          </p:cNvPr>
          <p:cNvSpPr>
            <a:spLocks noGrp="1"/>
          </p:cNvSpPr>
          <p:nvPr>
            <p:ph type="title"/>
          </p:nvPr>
        </p:nvSpPr>
        <p:spPr>
          <a:xfrm>
            <a:off x="867534" y="930050"/>
            <a:ext cx="3002971" cy="1496854"/>
          </a:xfrm>
        </p:spPr>
        <p:txBody>
          <a:bodyPr vert="horz" lIns="91440" tIns="45720" rIns="91440" bIns="45720" rtlCol="0" anchor="b">
            <a:normAutofit fontScale="90000"/>
          </a:bodyPr>
          <a:lstStyle/>
          <a:p>
            <a:r>
              <a:rPr lang="en-US" sz="5600" dirty="0"/>
              <a:t>Amount Annuity</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4">
            <a:extLst>
              <a:ext uri="{FF2B5EF4-FFF2-40B4-BE49-F238E27FC236}">
                <a16:creationId xmlns:a16="http://schemas.microsoft.com/office/drawing/2014/main" id="{2322BD96-27AA-4BF7-AECE-FB346CAFBBE8}"/>
              </a:ext>
            </a:extLst>
          </p:cNvPr>
          <p:cNvPicPr>
            <a:picLocks noGrp="1" noChangeAspect="1"/>
          </p:cNvPicPr>
          <p:nvPr>
            <p:ph idx="1"/>
          </p:nvPr>
        </p:nvPicPr>
        <p:blipFill rotWithShape="1">
          <a:blip r:embed="rId2"/>
          <a:srcRect l="11091" t="17347" r="15401" b="12901"/>
          <a:stretch/>
        </p:blipFill>
        <p:spPr>
          <a:xfrm>
            <a:off x="4627486" y="186062"/>
            <a:ext cx="7388021" cy="2984829"/>
          </a:xfrm>
          <a:prstGeom prst="rect">
            <a:avLst/>
          </a:prstGeom>
        </p:spPr>
      </p:pic>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6F9E60-5C87-41F0-BAF0-9E31A450AEB4}"/>
              </a:ext>
            </a:extLst>
          </p:cNvPr>
          <p:cNvPicPr>
            <a:picLocks noChangeAspect="1"/>
          </p:cNvPicPr>
          <p:nvPr/>
        </p:nvPicPr>
        <p:blipFill rotWithShape="1">
          <a:blip r:embed="rId3"/>
          <a:srcRect l="18974" t="30833" r="14843" b="10416"/>
          <a:stretch/>
        </p:blipFill>
        <p:spPr>
          <a:xfrm>
            <a:off x="1438631" y="3127040"/>
            <a:ext cx="8629294" cy="3691690"/>
          </a:xfrm>
          <a:prstGeom prst="rect">
            <a:avLst/>
          </a:prstGeom>
        </p:spPr>
      </p:pic>
    </p:spTree>
    <p:extLst>
      <p:ext uri="{BB962C8B-B14F-4D97-AF65-F5344CB8AC3E}">
        <p14:creationId xmlns:p14="http://schemas.microsoft.com/office/powerpoint/2010/main" val="520463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5E159E-93CC-4F4E-854F-A73189132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5987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9E3B16-8B97-4E5B-BB58-0B2D0E066711}"/>
              </a:ext>
            </a:extLst>
          </p:cNvPr>
          <p:cNvSpPr>
            <a:spLocks noGrp="1"/>
          </p:cNvSpPr>
          <p:nvPr>
            <p:ph type="title"/>
          </p:nvPr>
        </p:nvSpPr>
        <p:spPr>
          <a:xfrm>
            <a:off x="903978" y="739154"/>
            <a:ext cx="3805580" cy="1566123"/>
          </a:xfrm>
        </p:spPr>
        <p:txBody>
          <a:bodyPr>
            <a:normAutofit/>
          </a:bodyPr>
          <a:lstStyle/>
          <a:p>
            <a:r>
              <a:rPr lang="en-US" dirty="0"/>
              <a:t>Days Last Phone Change</a:t>
            </a:r>
          </a:p>
        </p:txBody>
      </p:sp>
      <p:sp>
        <p:nvSpPr>
          <p:cNvPr id="16" name="Rectangle 15">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224D79E-4C7E-4A03-BC98-C11627ED47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84226CB9-AAE1-46B6-9936-1C5F16126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D742D28-AF83-4049-B1E5-3B8C63FC7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2B66613-362C-4881-A297-73A6D9862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C095AE55-BD70-4677-8988-688DFA3A5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53FC3E90-8A63-4152-92ED-8196DCBEB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09E194FA-170D-410B-980F-656A0C00D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6C46A6E9-2503-4458-B643-A704F1D4B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0039F9D-222F-4D8E-B502-543BEEFCF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1543C8F8-F06A-4F56-A1C8-380B309B9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6E87739D-1D42-42FA-9790-B7DF61CBF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5029ACE-6799-4197-873B-B5F61B965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D9A3E88D-C7C3-4426-8069-D642CD117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2125D27B-B124-4B5D-9CC1-169BF2A99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E087664C-11B9-4631-ABF5-940AE79E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C6EE431E-21F6-422E-94B7-5CD5980E4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D7A3CEC9-DFB6-43FE-9CC5-DDA19B5A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C79ADC73-1C5F-4F12-A3A1-C0BCE82A2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20130EC-78F4-42AA-9E20-2D0F481F5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6353D739-20D4-4D5A-9A57-707C5AD88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348A8E3F-A128-4F3D-926C-77185809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Graphical user interface, application&#10;&#10;Description automatically generated">
            <a:extLst>
              <a:ext uri="{FF2B5EF4-FFF2-40B4-BE49-F238E27FC236}">
                <a16:creationId xmlns:a16="http://schemas.microsoft.com/office/drawing/2014/main" id="{54F649D3-D652-465E-800A-17B755785C40}"/>
              </a:ext>
            </a:extLst>
          </p:cNvPr>
          <p:cNvPicPr>
            <a:picLocks noChangeAspect="1"/>
          </p:cNvPicPr>
          <p:nvPr/>
        </p:nvPicPr>
        <p:blipFill rotWithShape="1">
          <a:blip r:embed="rId2">
            <a:extLst>
              <a:ext uri="{28A0092B-C50C-407E-A947-70E740481C1C}">
                <a14:useLocalDpi xmlns:a14="http://schemas.microsoft.com/office/drawing/2010/main" val="0"/>
              </a:ext>
            </a:extLst>
          </a:blip>
          <a:srcRect t="29158" r="2850" b="11347"/>
          <a:stretch/>
        </p:blipFill>
        <p:spPr>
          <a:xfrm>
            <a:off x="4625391" y="73152"/>
            <a:ext cx="7504088" cy="3038808"/>
          </a:xfrm>
          <a:prstGeom prst="rect">
            <a:avLst/>
          </a:prstGeom>
        </p:spPr>
      </p:pic>
      <p:sp>
        <p:nvSpPr>
          <p:cNvPr id="40" name="Rectangle 39">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2"/>
            <a:ext cx="606972" cy="3624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411946E8-51EA-4472-A2DB-5438ED3D2DAC}"/>
              </a:ext>
            </a:extLst>
          </p:cNvPr>
          <p:cNvSpPr>
            <a:spLocks noGrp="1"/>
          </p:cNvSpPr>
          <p:nvPr>
            <p:ph idx="1"/>
          </p:nvPr>
        </p:nvSpPr>
        <p:spPr>
          <a:xfrm>
            <a:off x="667761" y="2912053"/>
            <a:ext cx="3146806" cy="1640672"/>
          </a:xfrm>
        </p:spPr>
        <p:txBody>
          <a:bodyPr vert="horz" lIns="91440" tIns="45720" rIns="91440" bIns="45720" rtlCol="0" anchor="b">
            <a:normAutofit/>
          </a:bodyPr>
          <a:lstStyle/>
          <a:p>
            <a:pPr marL="0" indent="0">
              <a:buNone/>
            </a:pPr>
            <a:r>
              <a:rPr lang="en-US" sz="4000" kern="1200" dirty="0">
                <a:solidFill>
                  <a:schemeClr val="tx1"/>
                </a:solidFill>
                <a:latin typeface="+mj-lt"/>
                <a:ea typeface="+mj-ea"/>
                <a:cs typeface="+mj-cs"/>
              </a:rPr>
              <a:t>AMT_GOODSPRICE</a:t>
            </a:r>
          </a:p>
        </p:txBody>
      </p:sp>
      <p:pic>
        <p:nvPicPr>
          <p:cNvPr id="7" name="Picture 6">
            <a:extLst>
              <a:ext uri="{FF2B5EF4-FFF2-40B4-BE49-F238E27FC236}">
                <a16:creationId xmlns:a16="http://schemas.microsoft.com/office/drawing/2014/main" id="{985A1D3E-F343-42AE-8998-6C96DF0A885B}"/>
              </a:ext>
            </a:extLst>
          </p:cNvPr>
          <p:cNvPicPr>
            <a:picLocks noChangeAspect="1"/>
          </p:cNvPicPr>
          <p:nvPr/>
        </p:nvPicPr>
        <p:blipFill rotWithShape="1">
          <a:blip r:embed="rId3"/>
          <a:srcRect l="20235" t="20833" r="16268" b="9583"/>
          <a:stretch/>
        </p:blipFill>
        <p:spPr>
          <a:xfrm>
            <a:off x="4038600" y="3233983"/>
            <a:ext cx="7972424" cy="3550866"/>
          </a:xfrm>
          <a:prstGeom prst="rect">
            <a:avLst/>
          </a:prstGeom>
        </p:spPr>
      </p:pic>
    </p:spTree>
    <p:extLst>
      <p:ext uri="{BB962C8B-B14F-4D97-AF65-F5344CB8AC3E}">
        <p14:creationId xmlns:p14="http://schemas.microsoft.com/office/powerpoint/2010/main" val="922900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75">
            <a:extLst>
              <a:ext uri="{FF2B5EF4-FFF2-40B4-BE49-F238E27FC236}">
                <a16:creationId xmlns:a16="http://schemas.microsoft.com/office/drawing/2014/main" id="{33E5684F-9524-414B-ADBE-BAE7E0D73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4A3C40-B307-4BB2-AE11-50612FE81049}"/>
              </a:ext>
            </a:extLst>
          </p:cNvPr>
          <p:cNvSpPr>
            <a:spLocks noGrp="1"/>
          </p:cNvSpPr>
          <p:nvPr>
            <p:ph type="title"/>
          </p:nvPr>
        </p:nvSpPr>
        <p:spPr>
          <a:xfrm>
            <a:off x="-50801" y="82477"/>
            <a:ext cx="11404727" cy="825486"/>
          </a:xfrm>
        </p:spPr>
        <p:txBody>
          <a:bodyPr>
            <a:normAutofit fontScale="90000"/>
          </a:bodyPr>
          <a:lstStyle/>
          <a:p>
            <a:r>
              <a:rPr lang="en-US" sz="3600" i="0" dirty="0">
                <a:solidFill>
                  <a:srgbClr val="002060"/>
                </a:solidFill>
                <a:effectLst/>
                <a:latin typeface="+mn-lt"/>
              </a:rPr>
              <a:t>Univariate Analysis Conclusion -</a:t>
            </a:r>
            <a:r>
              <a:rPr lang="en-US" sz="3600" dirty="0">
                <a:solidFill>
                  <a:srgbClr val="002060"/>
                </a:solidFill>
                <a:latin typeface="+mn-lt"/>
              </a:rPr>
              <a:t> </a:t>
            </a:r>
            <a:r>
              <a:rPr lang="en-US" sz="3600" i="0" dirty="0">
                <a:solidFill>
                  <a:srgbClr val="002060"/>
                </a:solidFill>
                <a:effectLst/>
                <a:latin typeface="+mn-lt"/>
              </a:rPr>
              <a:t>drivers for loan defaulters :</a:t>
            </a:r>
            <a:br>
              <a:rPr lang="en-US" sz="2800" b="1" i="0" dirty="0">
                <a:effectLst/>
                <a:latin typeface="Helvetica Neue"/>
              </a:rPr>
            </a:br>
            <a:endParaRPr lang="en-US" sz="2800" dirty="0"/>
          </a:p>
        </p:txBody>
      </p:sp>
      <p:sp>
        <p:nvSpPr>
          <p:cNvPr id="3" name="Content Placeholder 2">
            <a:extLst>
              <a:ext uri="{FF2B5EF4-FFF2-40B4-BE49-F238E27FC236}">
                <a16:creationId xmlns:a16="http://schemas.microsoft.com/office/drawing/2014/main" id="{7BCB327B-AD81-440F-A500-352FF4646981}"/>
              </a:ext>
            </a:extLst>
          </p:cNvPr>
          <p:cNvSpPr>
            <a:spLocks noGrp="1"/>
          </p:cNvSpPr>
          <p:nvPr>
            <p:ph idx="1"/>
          </p:nvPr>
        </p:nvSpPr>
        <p:spPr>
          <a:xfrm>
            <a:off x="262815" y="963386"/>
            <a:ext cx="3462481" cy="5762625"/>
          </a:xfrm>
        </p:spPr>
        <p:txBody>
          <a:bodyPr>
            <a:normAutofit/>
          </a:bodyPr>
          <a:lstStyle/>
          <a:p>
            <a:r>
              <a:rPr lang="en-US" sz="1600" i="0" dirty="0">
                <a:solidFill>
                  <a:srgbClr val="00194C"/>
                </a:solidFill>
                <a:effectLst/>
              </a:rPr>
              <a:t>1</a:t>
            </a:r>
            <a:r>
              <a:rPr lang="en-US" sz="1600" b="1" i="0" dirty="0">
                <a:solidFill>
                  <a:srgbClr val="00194C"/>
                </a:solidFill>
                <a:effectLst/>
              </a:rPr>
              <a:t>. AGE: </a:t>
            </a:r>
            <a:r>
              <a:rPr lang="en-US" sz="1600" i="0" dirty="0">
                <a:solidFill>
                  <a:srgbClr val="00194C"/>
                </a:solidFill>
                <a:effectLst/>
              </a:rPr>
              <a:t>Very young people and young people default the most as compared to other age groups.</a:t>
            </a:r>
            <a:endParaRPr lang="en-US" sz="1600" dirty="0">
              <a:solidFill>
                <a:srgbClr val="00194C"/>
              </a:solidFill>
            </a:endParaRPr>
          </a:p>
          <a:p>
            <a:endParaRPr lang="en-US" sz="1600" i="0" dirty="0">
              <a:effectLst/>
            </a:endParaRPr>
          </a:p>
          <a:p>
            <a:endParaRPr lang="en-US" sz="1600" dirty="0"/>
          </a:p>
          <a:p>
            <a:endParaRPr lang="en-US" sz="1600" i="0" dirty="0">
              <a:effectLst/>
            </a:endParaRPr>
          </a:p>
          <a:p>
            <a:endParaRPr lang="en-US" sz="1600" i="0" dirty="0">
              <a:effectLst/>
            </a:endParaRPr>
          </a:p>
          <a:p>
            <a:r>
              <a:rPr lang="en-US" sz="1600" i="0" dirty="0">
                <a:solidFill>
                  <a:srgbClr val="00194C"/>
                </a:solidFill>
                <a:effectLst/>
              </a:rPr>
              <a:t>2</a:t>
            </a:r>
            <a:r>
              <a:rPr lang="en-US" sz="1600" b="1" i="0" dirty="0">
                <a:solidFill>
                  <a:srgbClr val="00194C"/>
                </a:solidFill>
                <a:effectLst/>
              </a:rPr>
              <a:t>. GENDER: </a:t>
            </a:r>
            <a:r>
              <a:rPr lang="en-US" sz="1600" i="0" dirty="0">
                <a:solidFill>
                  <a:srgbClr val="00194C"/>
                </a:solidFill>
                <a:effectLst/>
              </a:rPr>
              <a:t>Female applicants are higher in number however male applicants defaulted more.</a:t>
            </a:r>
          </a:p>
          <a:p>
            <a:pPr marL="0" indent="0">
              <a:buNone/>
            </a:pPr>
            <a:endParaRPr lang="en-US" sz="1600" i="0" dirty="0">
              <a:effectLst/>
            </a:endParaRPr>
          </a:p>
          <a:p>
            <a:pPr marL="0" indent="0">
              <a:buNone/>
            </a:pPr>
            <a:endParaRPr lang="en-US" sz="1600" dirty="0"/>
          </a:p>
          <a:p>
            <a:pPr marL="0" indent="0">
              <a:buNone/>
            </a:pPr>
            <a:endParaRPr lang="en-US" sz="1600" dirty="0"/>
          </a:p>
          <a:p>
            <a:pPr marL="0" indent="0">
              <a:buNone/>
            </a:pPr>
            <a:endParaRPr lang="en-US" sz="1600" i="0" dirty="0">
              <a:effectLst/>
            </a:endParaRPr>
          </a:p>
          <a:p>
            <a:r>
              <a:rPr lang="en-US" sz="1600" i="0" dirty="0">
                <a:solidFill>
                  <a:srgbClr val="00194C"/>
                </a:solidFill>
                <a:effectLst/>
              </a:rPr>
              <a:t>3</a:t>
            </a:r>
            <a:r>
              <a:rPr lang="en-US" sz="1600" b="1" i="0" dirty="0">
                <a:solidFill>
                  <a:srgbClr val="00194C"/>
                </a:solidFill>
                <a:effectLst/>
              </a:rPr>
              <a:t>. OCCUPATION: </a:t>
            </a:r>
            <a:r>
              <a:rPr lang="en-US" sz="1600" i="0" dirty="0">
                <a:solidFill>
                  <a:srgbClr val="00194C"/>
                </a:solidFill>
                <a:effectLst/>
              </a:rPr>
              <a:t>Low skill </a:t>
            </a:r>
            <a:r>
              <a:rPr lang="en-US" sz="1600" i="0" dirty="0" err="1">
                <a:solidFill>
                  <a:srgbClr val="00194C"/>
                </a:solidFill>
                <a:effectLst/>
              </a:rPr>
              <a:t>Labourers</a:t>
            </a:r>
            <a:r>
              <a:rPr lang="en-US" sz="1600" i="0" dirty="0">
                <a:solidFill>
                  <a:srgbClr val="00194C"/>
                </a:solidFill>
                <a:effectLst/>
              </a:rPr>
              <a:t> and drivers default the most.</a:t>
            </a:r>
          </a:p>
          <a:p>
            <a:endParaRPr lang="en-US" sz="1400" i="0" dirty="0">
              <a:effectLst/>
            </a:endParaRPr>
          </a:p>
          <a:p>
            <a:pPr marL="0" indent="0">
              <a:buNone/>
            </a:pPr>
            <a:endParaRPr lang="en-US" sz="800" dirty="0"/>
          </a:p>
        </p:txBody>
      </p:sp>
      <p:pic>
        <p:nvPicPr>
          <p:cNvPr id="10" name="Picture 9" descr="Diagram, shape&#10;&#10;Description automatically generated with medium confidence">
            <a:extLst>
              <a:ext uri="{FF2B5EF4-FFF2-40B4-BE49-F238E27FC236}">
                <a16:creationId xmlns:a16="http://schemas.microsoft.com/office/drawing/2014/main" id="{0999157B-AB3A-4846-B4ED-29FF7948331B}"/>
              </a:ext>
            </a:extLst>
          </p:cNvPr>
          <p:cNvPicPr>
            <a:picLocks noChangeAspect="1"/>
          </p:cNvPicPr>
          <p:nvPr/>
        </p:nvPicPr>
        <p:blipFill rotWithShape="1">
          <a:blip r:embed="rId2">
            <a:extLst>
              <a:ext uri="{28A0092B-C50C-407E-A947-70E740481C1C}">
                <a14:useLocalDpi xmlns:a14="http://schemas.microsoft.com/office/drawing/2010/main" val="0"/>
              </a:ext>
            </a:extLst>
          </a:blip>
          <a:srcRect t="21788" r="-2" b="29306"/>
          <a:stretch/>
        </p:blipFill>
        <p:spPr>
          <a:xfrm>
            <a:off x="7477580" y="5158845"/>
            <a:ext cx="1662943" cy="1121255"/>
          </a:xfrm>
          <a:prstGeom prst="rect">
            <a:avLst/>
          </a:prstGeom>
        </p:spPr>
      </p:pic>
      <p:pic>
        <p:nvPicPr>
          <p:cNvPr id="9" name="Picture 8" descr="Icon&#10;&#10;Description automatically generated">
            <a:extLst>
              <a:ext uri="{FF2B5EF4-FFF2-40B4-BE49-F238E27FC236}">
                <a16:creationId xmlns:a16="http://schemas.microsoft.com/office/drawing/2014/main" id="{FDADF569-D2BF-4B09-B5F6-94F6B31A974B}"/>
              </a:ext>
            </a:extLst>
          </p:cNvPr>
          <p:cNvPicPr>
            <a:picLocks noChangeAspect="1"/>
          </p:cNvPicPr>
          <p:nvPr/>
        </p:nvPicPr>
        <p:blipFill rotWithShape="1">
          <a:blip r:embed="rId3">
            <a:extLst>
              <a:ext uri="{28A0092B-C50C-407E-A947-70E740481C1C}">
                <a14:useLocalDpi xmlns:a14="http://schemas.microsoft.com/office/drawing/2010/main" val="0"/>
              </a:ext>
            </a:extLst>
          </a:blip>
          <a:srcRect t="7143" r="2" b="8333"/>
          <a:stretch/>
        </p:blipFill>
        <p:spPr>
          <a:xfrm>
            <a:off x="6531061" y="3630276"/>
            <a:ext cx="1281578" cy="1166591"/>
          </a:xfrm>
          <a:prstGeom prst="rect">
            <a:avLst/>
          </a:prstGeom>
        </p:spPr>
      </p:pic>
      <p:pic>
        <p:nvPicPr>
          <p:cNvPr id="8" name="Picture 7" descr="Icon&#10;&#10;Description automatically generated with medium confidence">
            <a:extLst>
              <a:ext uri="{FF2B5EF4-FFF2-40B4-BE49-F238E27FC236}">
                <a16:creationId xmlns:a16="http://schemas.microsoft.com/office/drawing/2014/main" id="{3F73A285-6153-4429-9730-59335A5525F8}"/>
              </a:ext>
            </a:extLst>
          </p:cNvPr>
          <p:cNvPicPr>
            <a:picLocks noChangeAspect="1"/>
          </p:cNvPicPr>
          <p:nvPr/>
        </p:nvPicPr>
        <p:blipFill rotWithShape="1">
          <a:blip r:embed="rId4">
            <a:extLst>
              <a:ext uri="{28A0092B-C50C-407E-A947-70E740481C1C}">
                <a14:useLocalDpi xmlns:a14="http://schemas.microsoft.com/office/drawing/2010/main" val="0"/>
              </a:ext>
            </a:extLst>
          </a:blip>
          <a:srcRect t="14118" r="3" b="2030"/>
          <a:stretch/>
        </p:blipFill>
        <p:spPr>
          <a:xfrm>
            <a:off x="7315286" y="2632486"/>
            <a:ext cx="1662943" cy="1394453"/>
          </a:xfrm>
          <a:prstGeom prst="rect">
            <a:avLst/>
          </a:prstGeom>
        </p:spPr>
      </p:pic>
      <p:pic>
        <p:nvPicPr>
          <p:cNvPr id="41" name="Picture 40">
            <a:extLst>
              <a:ext uri="{FF2B5EF4-FFF2-40B4-BE49-F238E27FC236}">
                <a16:creationId xmlns:a16="http://schemas.microsoft.com/office/drawing/2014/main" id="{6F941F77-78E5-4933-878B-21F0678F0B20}"/>
              </a:ext>
            </a:extLst>
          </p:cNvPr>
          <p:cNvPicPr>
            <a:picLocks noChangeAspect="1"/>
          </p:cNvPicPr>
          <p:nvPr/>
        </p:nvPicPr>
        <p:blipFill rotWithShape="1">
          <a:blip r:embed="rId5">
            <a:extLst>
              <a:ext uri="{28A0092B-C50C-407E-A947-70E740481C1C}">
                <a14:useLocalDpi xmlns:a14="http://schemas.microsoft.com/office/drawing/2010/main" val="0"/>
              </a:ext>
            </a:extLst>
          </a:blip>
          <a:srcRect t="5906" r="3" b="8330"/>
          <a:stretch/>
        </p:blipFill>
        <p:spPr>
          <a:xfrm>
            <a:off x="7408590" y="907963"/>
            <a:ext cx="1569639" cy="1346225"/>
          </a:xfrm>
          <a:prstGeom prst="rect">
            <a:avLst/>
          </a:prstGeom>
        </p:spPr>
      </p:pic>
      <p:pic>
        <p:nvPicPr>
          <p:cNvPr id="4" name="Picture 3" descr="Logo, company name&#10;&#10;Description automatically generated">
            <a:extLst>
              <a:ext uri="{FF2B5EF4-FFF2-40B4-BE49-F238E27FC236}">
                <a16:creationId xmlns:a16="http://schemas.microsoft.com/office/drawing/2014/main" id="{67F28021-9640-459C-AF43-34F73B05811F}"/>
              </a:ext>
            </a:extLst>
          </p:cNvPr>
          <p:cNvPicPr>
            <a:picLocks noChangeAspect="1"/>
          </p:cNvPicPr>
          <p:nvPr/>
        </p:nvPicPr>
        <p:blipFill rotWithShape="1">
          <a:blip r:embed="rId6">
            <a:extLst>
              <a:ext uri="{28A0092B-C50C-407E-A947-70E740481C1C}">
                <a14:useLocalDpi xmlns:a14="http://schemas.microsoft.com/office/drawing/2010/main" val="0"/>
              </a:ext>
            </a:extLst>
          </a:blip>
          <a:srcRect l="8285" r="6826" b="6"/>
          <a:stretch/>
        </p:blipFill>
        <p:spPr>
          <a:xfrm>
            <a:off x="3595580" y="496995"/>
            <a:ext cx="1650944" cy="1944707"/>
          </a:xfrm>
          <a:prstGeom prst="rect">
            <a:avLst/>
          </a:prstGeom>
        </p:spPr>
      </p:pic>
      <p:pic>
        <p:nvPicPr>
          <p:cNvPr id="12" name="Picture 11" descr="Icon&#10;&#10;Description automatically generated">
            <a:extLst>
              <a:ext uri="{FF2B5EF4-FFF2-40B4-BE49-F238E27FC236}">
                <a16:creationId xmlns:a16="http://schemas.microsoft.com/office/drawing/2014/main" id="{403FD600-6364-4D2A-B24A-4657DC9D4AA2}"/>
              </a:ext>
            </a:extLst>
          </p:cNvPr>
          <p:cNvPicPr>
            <a:picLocks noChangeAspect="1"/>
          </p:cNvPicPr>
          <p:nvPr/>
        </p:nvPicPr>
        <p:blipFill rotWithShape="1">
          <a:blip r:embed="rId7">
            <a:extLst>
              <a:ext uri="{28A0092B-C50C-407E-A947-70E740481C1C}">
                <a14:useLocalDpi xmlns:a14="http://schemas.microsoft.com/office/drawing/2010/main" val="0"/>
              </a:ext>
            </a:extLst>
          </a:blip>
          <a:srcRect l="11716" t="17112" r="10475" b="16208"/>
          <a:stretch/>
        </p:blipFill>
        <p:spPr>
          <a:xfrm>
            <a:off x="3703593" y="3009314"/>
            <a:ext cx="1897302" cy="1311979"/>
          </a:xfrm>
          <a:prstGeom prst="rect">
            <a:avLst/>
          </a:prstGeom>
        </p:spPr>
      </p:pic>
      <p:sp>
        <p:nvSpPr>
          <p:cNvPr id="13" name="TextBox 12">
            <a:extLst>
              <a:ext uri="{FF2B5EF4-FFF2-40B4-BE49-F238E27FC236}">
                <a16:creationId xmlns:a16="http://schemas.microsoft.com/office/drawing/2014/main" id="{8EB284C2-2DD9-40D9-B02E-A05187EDD070}"/>
              </a:ext>
            </a:extLst>
          </p:cNvPr>
          <p:cNvSpPr txBox="1"/>
          <p:nvPr/>
        </p:nvSpPr>
        <p:spPr>
          <a:xfrm>
            <a:off x="9010650" y="1033815"/>
            <a:ext cx="2343276" cy="5262979"/>
          </a:xfrm>
          <a:prstGeom prst="rect">
            <a:avLst/>
          </a:prstGeom>
          <a:noFill/>
        </p:spPr>
        <p:txBody>
          <a:bodyPr wrap="square" rtlCol="0">
            <a:spAutoFit/>
          </a:bodyPr>
          <a:lstStyle/>
          <a:p>
            <a:r>
              <a:rPr lang="en-US" sz="1600" i="0" dirty="0">
                <a:solidFill>
                  <a:srgbClr val="00194C"/>
                </a:solidFill>
                <a:effectLst/>
              </a:rPr>
              <a:t>4</a:t>
            </a:r>
            <a:r>
              <a:rPr lang="en-US" sz="1600" b="1" i="0" dirty="0">
                <a:solidFill>
                  <a:srgbClr val="00194C"/>
                </a:solidFill>
                <a:effectLst/>
              </a:rPr>
              <a:t>. WORK EXPERIENCE: </a:t>
            </a:r>
            <a:r>
              <a:rPr lang="en-US" sz="1600" i="0" dirty="0">
                <a:solidFill>
                  <a:srgbClr val="00194C"/>
                </a:solidFill>
                <a:effectLst/>
              </a:rPr>
              <a:t>Applicants with lower experience defaulted the most.</a:t>
            </a:r>
          </a:p>
          <a:p>
            <a:endParaRPr lang="en-US" sz="1600" dirty="0"/>
          </a:p>
          <a:p>
            <a:endParaRPr lang="en-US" sz="1600" dirty="0"/>
          </a:p>
          <a:p>
            <a:endParaRPr lang="en-US" sz="1600" dirty="0"/>
          </a:p>
          <a:p>
            <a:endParaRPr lang="en-US" sz="1600" i="0" dirty="0">
              <a:solidFill>
                <a:srgbClr val="00194C"/>
              </a:solidFill>
              <a:effectLst/>
            </a:endParaRPr>
          </a:p>
          <a:p>
            <a:r>
              <a:rPr lang="en-US" sz="1600" i="0" dirty="0">
                <a:solidFill>
                  <a:srgbClr val="00194C"/>
                </a:solidFill>
                <a:effectLst/>
              </a:rPr>
              <a:t>5</a:t>
            </a:r>
            <a:r>
              <a:rPr lang="en-US" sz="1600" b="1" i="0" dirty="0">
                <a:solidFill>
                  <a:srgbClr val="00194C"/>
                </a:solidFill>
                <a:effectLst/>
              </a:rPr>
              <a:t>. Income Type</a:t>
            </a:r>
            <a:r>
              <a:rPr lang="en-US" sz="1600" i="0" dirty="0">
                <a:solidFill>
                  <a:srgbClr val="00194C"/>
                </a:solidFill>
                <a:effectLst/>
              </a:rPr>
              <a:t>: People with income type as Maternity leave and unemployed defaulted the most</a:t>
            </a:r>
          </a:p>
          <a:p>
            <a:endParaRPr lang="en-US" sz="1600" dirty="0">
              <a:solidFill>
                <a:srgbClr val="00194C"/>
              </a:solidFill>
            </a:endParaRPr>
          </a:p>
          <a:p>
            <a:endParaRPr lang="en-US" sz="1600" i="0" dirty="0">
              <a:solidFill>
                <a:srgbClr val="00194C"/>
              </a:solidFill>
              <a:effectLst/>
            </a:endParaRPr>
          </a:p>
          <a:p>
            <a:endParaRPr lang="en-US" sz="1600" i="0" dirty="0">
              <a:solidFill>
                <a:srgbClr val="00194C"/>
              </a:solidFill>
              <a:effectLst/>
            </a:endParaRPr>
          </a:p>
          <a:p>
            <a:endParaRPr lang="en-US" sz="1600" i="0" dirty="0">
              <a:solidFill>
                <a:srgbClr val="00194C"/>
              </a:solidFill>
              <a:effectLst/>
            </a:endParaRPr>
          </a:p>
          <a:p>
            <a:r>
              <a:rPr lang="en-US" sz="1600" i="0" dirty="0">
                <a:solidFill>
                  <a:srgbClr val="00194C"/>
                </a:solidFill>
                <a:effectLst/>
              </a:rPr>
              <a:t>6</a:t>
            </a:r>
            <a:r>
              <a:rPr lang="en-US" sz="1600" b="1" i="0" dirty="0">
                <a:solidFill>
                  <a:srgbClr val="00194C"/>
                </a:solidFill>
                <a:effectLst/>
              </a:rPr>
              <a:t>. Region Rating </a:t>
            </a:r>
            <a:r>
              <a:rPr lang="en-US" sz="1600" i="0" dirty="0">
                <a:solidFill>
                  <a:srgbClr val="00194C"/>
                </a:solidFill>
                <a:effectLst/>
              </a:rPr>
              <a:t>of the client: Clients belonging to rating 3 regions defaulted the most</a:t>
            </a:r>
          </a:p>
        </p:txBody>
      </p:sp>
      <p:pic>
        <p:nvPicPr>
          <p:cNvPr id="16" name="Picture 15" descr="Icon&#10;&#10;Description automatically generated">
            <a:extLst>
              <a:ext uri="{FF2B5EF4-FFF2-40B4-BE49-F238E27FC236}">
                <a16:creationId xmlns:a16="http://schemas.microsoft.com/office/drawing/2014/main" id="{52021365-0080-4021-9043-EC461DD7DB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3962" y="5133354"/>
            <a:ext cx="1311979" cy="1311979"/>
          </a:xfrm>
          <a:prstGeom prst="rect">
            <a:avLst/>
          </a:prstGeom>
        </p:spPr>
      </p:pic>
    </p:spTree>
    <p:extLst>
      <p:ext uri="{BB962C8B-B14F-4D97-AF65-F5344CB8AC3E}">
        <p14:creationId xmlns:p14="http://schemas.microsoft.com/office/powerpoint/2010/main" val="3151778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computer&#10;&#10;Description automatically generated">
            <a:extLst>
              <a:ext uri="{FF2B5EF4-FFF2-40B4-BE49-F238E27FC236}">
                <a16:creationId xmlns:a16="http://schemas.microsoft.com/office/drawing/2014/main" id="{2242DB1C-ADD4-4F50-AE4F-4F561510251A}"/>
              </a:ext>
            </a:extLst>
          </p:cNvPr>
          <p:cNvPicPr>
            <a:picLocks noChangeAspect="1"/>
          </p:cNvPicPr>
          <p:nvPr/>
        </p:nvPicPr>
        <p:blipFill rotWithShape="1">
          <a:blip r:embed="rId2">
            <a:extLst>
              <a:ext uri="{28A0092B-C50C-407E-A947-70E740481C1C}">
                <a14:useLocalDpi xmlns:a14="http://schemas.microsoft.com/office/drawing/2010/main" val="0"/>
              </a:ext>
            </a:extLst>
          </a:blip>
          <a:srcRect l="603" r="28286" b="-1"/>
          <a:stretch/>
        </p:blipFill>
        <p:spPr>
          <a:xfrm>
            <a:off x="0" y="-19050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68570EC-DFC9-420D-971D-996541B4641E}"/>
              </a:ext>
            </a:extLst>
          </p:cNvPr>
          <p:cNvSpPr>
            <a:spLocks noGrp="1"/>
          </p:cNvSpPr>
          <p:nvPr>
            <p:ph type="title"/>
          </p:nvPr>
        </p:nvSpPr>
        <p:spPr>
          <a:xfrm>
            <a:off x="-21349" y="1803875"/>
            <a:ext cx="5707774" cy="1342754"/>
          </a:xfrm>
        </p:spPr>
        <p:txBody>
          <a:bodyPr>
            <a:noAutofit/>
          </a:bodyPr>
          <a:lstStyle/>
          <a:p>
            <a:pPr algn="ctr"/>
            <a:r>
              <a:rPr lang="en-US" sz="4800" dirty="0"/>
              <a:t>Bivariate &amp; Multivariate Analysis</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42D11D-E6A2-44D1-B1E9-798129F83186}"/>
              </a:ext>
            </a:extLst>
          </p:cNvPr>
          <p:cNvSpPr>
            <a:spLocks noGrp="1"/>
          </p:cNvSpPr>
          <p:nvPr>
            <p:ph idx="1"/>
          </p:nvPr>
        </p:nvSpPr>
        <p:spPr>
          <a:xfrm>
            <a:off x="525516" y="3057525"/>
            <a:ext cx="5160909" cy="2979887"/>
          </a:xfrm>
        </p:spPr>
        <p:txBody>
          <a:bodyPr anchor="ctr">
            <a:normAutofit/>
          </a:bodyPr>
          <a:lstStyle/>
          <a:p>
            <a:r>
              <a:rPr lang="en-US" sz="2000">
                <a:latin typeface="Cavolini" panose="03000502040302020204" pitchFamily="66" charset="0"/>
                <a:cs typeface="Cavolini" panose="03000502040302020204" pitchFamily="66" charset="0"/>
              </a:rPr>
              <a:t>Categorical-Categorical</a:t>
            </a:r>
          </a:p>
          <a:p>
            <a:r>
              <a:rPr lang="en-US" sz="2000">
                <a:latin typeface="Cavolini" panose="03000502040302020204" pitchFamily="66" charset="0"/>
                <a:cs typeface="Cavolini" panose="03000502040302020204" pitchFamily="66" charset="0"/>
              </a:rPr>
              <a:t>Categorical-Numerical</a:t>
            </a:r>
          </a:p>
          <a:p>
            <a:r>
              <a:rPr lang="en-US" sz="2000">
                <a:latin typeface="Cavolini" panose="03000502040302020204" pitchFamily="66" charset="0"/>
                <a:cs typeface="Cavolini" panose="03000502040302020204" pitchFamily="66" charset="0"/>
              </a:rPr>
              <a:t>Numerical-Numerical</a:t>
            </a:r>
            <a:endParaRPr lang="en-US" sz="2000" dirty="0">
              <a:latin typeface="Cavolini" panose="03000502040302020204" pitchFamily="66" charset="0"/>
              <a:cs typeface="Cavolini" panose="03000502040302020204" pitchFamily="66" charset="0"/>
            </a:endParaRPr>
          </a:p>
        </p:txBody>
      </p:sp>
    </p:spTree>
    <p:extLst>
      <p:ext uri="{BB962C8B-B14F-4D97-AF65-F5344CB8AC3E}">
        <p14:creationId xmlns:p14="http://schemas.microsoft.com/office/powerpoint/2010/main" val="4205602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0377C4-F057-4893-9FCC-B3DE3577FA5A}"/>
              </a:ext>
            </a:extLst>
          </p:cNvPr>
          <p:cNvSpPr>
            <a:spLocks noGrp="1"/>
          </p:cNvSpPr>
          <p:nvPr>
            <p:ph type="title"/>
          </p:nvPr>
        </p:nvSpPr>
        <p:spPr>
          <a:xfrm>
            <a:off x="85781" y="83917"/>
            <a:ext cx="10978515" cy="1001093"/>
          </a:xfrm>
        </p:spPr>
        <p:txBody>
          <a:bodyPr vert="horz" lIns="91440" tIns="45720" rIns="91440" bIns="45720" rtlCol="0" anchor="ctr">
            <a:normAutofit/>
          </a:bodyPr>
          <a:lstStyle/>
          <a:p>
            <a:r>
              <a:rPr lang="en-US" sz="3600" kern="1200" dirty="0">
                <a:solidFill>
                  <a:schemeClr val="tx1"/>
                </a:solidFill>
                <a:latin typeface="+mj-lt"/>
                <a:ea typeface="+mj-ea"/>
                <a:cs typeface="+mj-cs"/>
              </a:rPr>
              <a:t>NAME_INCOME_TYPE AND INCOME_AMOUNT_GROUP</a:t>
            </a:r>
          </a:p>
        </p:txBody>
      </p:sp>
      <p:grpSp>
        <p:nvGrpSpPr>
          <p:cNvPr id="12" name="Group 11">
            <a:extLst>
              <a:ext uri="{FF2B5EF4-FFF2-40B4-BE49-F238E27FC236}">
                <a16:creationId xmlns:a16="http://schemas.microsoft.com/office/drawing/2014/main" id="{BEB2E44E-30A6-416E-A45D-B1E3286295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414016"/>
            <a:ext cx="232963" cy="1340860"/>
            <a:chOff x="56167" y="2050133"/>
            <a:chExt cx="232963" cy="1340860"/>
          </a:xfrm>
        </p:grpSpPr>
        <p:sp>
          <p:nvSpPr>
            <p:cNvPr id="13" name="Rectangle 2">
              <a:extLst>
                <a:ext uri="{FF2B5EF4-FFF2-40B4-BE49-F238E27FC236}">
                  <a16:creationId xmlns:a16="http://schemas.microsoft.com/office/drawing/2014/main" id="{FC3F1FAE-BAA2-4238-87B4-F57CD6E0D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9">
              <a:extLst>
                <a:ext uri="{FF2B5EF4-FFF2-40B4-BE49-F238E27FC236}">
                  <a16:creationId xmlns:a16="http://schemas.microsoft.com/office/drawing/2014/main" id="{089CF776-26E3-443A-9B0A-EBD6CE7AE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1F6F9BAB-A8A1-4A62-86FC-5B3157A6E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7A2B6B81-FF9A-43F6-A1AE-917DAA4B0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a:extLst>
                <a:ext uri="{FF2B5EF4-FFF2-40B4-BE49-F238E27FC236}">
                  <a16:creationId xmlns:a16="http://schemas.microsoft.com/office/drawing/2014/main" id="{49817315-151B-4CB1-A230-5A36AF7FB4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9">
              <a:extLst>
                <a:ext uri="{FF2B5EF4-FFF2-40B4-BE49-F238E27FC236}">
                  <a16:creationId xmlns:a16="http://schemas.microsoft.com/office/drawing/2014/main" id="{6CC335AB-9541-4183-93A8-9687D50AB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ED940D30-BF06-4C7A-8790-F0D99824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id="{A52173BB-5BB4-4AB9-AC66-79CF7406D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CD8A6114-D58C-4BB6-9AFE-064C927F3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B4E88F94-25A1-4836-8BB3-4271B636B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25A83C54-E0E4-4E8A-9EE6-C17D26417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0675818B-7A46-4DED-BBFC-4697A4C04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AF3B1214-DA5A-4076-BE6B-3D9D3ECC6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9E008EA5-BFDE-4E41-A137-7528BC706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46544C80-52A4-45E4-BFA9-EF2DF3498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905E3B05-2EB1-44FB-ADE8-F4CD5217A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02542866-00BE-41E8-955D-E3B4E6E03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ADC9572A-D4F6-4C5A-B2C8-C00E855CB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BBF83543-D986-4CD0-A24E-9802847B8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15E8B8C4-D90E-4DC6-BA2D-D21C33318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59C34BD-3BF4-4737-8C1B-0B7C3A00844F}"/>
              </a:ext>
            </a:extLst>
          </p:cNvPr>
          <p:cNvPicPr>
            <a:picLocks noGrp="1" noChangeAspect="1"/>
          </p:cNvPicPr>
          <p:nvPr>
            <p:ph idx="1"/>
          </p:nvPr>
        </p:nvPicPr>
        <p:blipFill rotWithShape="1">
          <a:blip r:embed="rId2"/>
          <a:srcRect l="1609" t="20212" r="3826" b="13243"/>
          <a:stretch/>
        </p:blipFill>
        <p:spPr>
          <a:xfrm>
            <a:off x="656626" y="1141630"/>
            <a:ext cx="10108882" cy="4001388"/>
          </a:xfrm>
          <a:prstGeom prst="rect">
            <a:avLst/>
          </a:prstGeom>
        </p:spPr>
      </p:pic>
      <p:sp>
        <p:nvSpPr>
          <p:cNvPr id="36" name="Rectangle 35">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1E85C62-DFC1-4748-831D-F52F3C335D9B}"/>
              </a:ext>
            </a:extLst>
          </p:cNvPr>
          <p:cNvSpPr txBox="1"/>
          <p:nvPr/>
        </p:nvSpPr>
        <p:spPr>
          <a:xfrm>
            <a:off x="453137" y="5514218"/>
            <a:ext cx="10901779" cy="923330"/>
          </a:xfrm>
          <a:prstGeom prst="rect">
            <a:avLst/>
          </a:prstGeom>
          <a:noFill/>
        </p:spPr>
        <p:txBody>
          <a:bodyPr wrap="square" rtlCol="0">
            <a:spAutoFit/>
          </a:bodyPr>
          <a:lstStyle/>
          <a:p>
            <a:r>
              <a:rPr lang="en-US" dirty="0"/>
              <a:t>Inference :</a:t>
            </a:r>
          </a:p>
          <a:p>
            <a:endParaRPr lang="en-US" dirty="0"/>
          </a:p>
          <a:p>
            <a:endParaRPr lang="en-US" dirty="0"/>
          </a:p>
        </p:txBody>
      </p:sp>
    </p:spTree>
    <p:extLst>
      <p:ext uri="{BB962C8B-B14F-4D97-AF65-F5344CB8AC3E}">
        <p14:creationId xmlns:p14="http://schemas.microsoft.com/office/powerpoint/2010/main" val="2934905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9FE012-FF59-42B8-9E24-2ADF0BB05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5987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85AFB6-5A0A-4793-832C-399265C07B85}"/>
              </a:ext>
            </a:extLst>
          </p:cNvPr>
          <p:cNvSpPr>
            <a:spLocks noGrp="1"/>
          </p:cNvSpPr>
          <p:nvPr>
            <p:ph type="title"/>
          </p:nvPr>
        </p:nvSpPr>
        <p:spPr>
          <a:xfrm>
            <a:off x="802024" y="473978"/>
            <a:ext cx="4582382" cy="813421"/>
          </a:xfrm>
        </p:spPr>
        <p:txBody>
          <a:bodyPr>
            <a:normAutofit fontScale="90000"/>
          </a:bodyPr>
          <a:lstStyle/>
          <a:p>
            <a:r>
              <a:rPr lang="en-US" sz="3100" dirty="0"/>
              <a:t>NAME_CASH_LOAN_PURPOSE</a:t>
            </a:r>
          </a:p>
        </p:txBody>
      </p:sp>
      <p:sp>
        <p:nvSpPr>
          <p:cNvPr id="16" name="Rectangle 15">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37B7F17-6743-434B-B741-1EB675A75F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05A3412B-D8E9-4E4B-9551-546365789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5AC3E708-71BD-43DC-BC99-52C7A0292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00DC58E1-87CF-4AB8-9BB6-B38894E545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5251B7BE-4EA7-4E17-9AA6-45CCA21B8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3FD399D7-39CA-4DF8-8D70-AC5DCD1DA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35B5AE2-3B48-4498-9FE8-068123183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693EA389-4567-4185-BF36-5FE82A8C0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34867904-BE35-4AE1-B2E9-F65EBB486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5981E278-B931-40D2-AB06-3E3202E85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911B15C5-8707-477D-84D8-EF15CE7AF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5A2801AD-29DB-4B2E-807A-129C49615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9E629D16-4E4D-481A-B152-7E23E9A42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EECF4363-A52C-49E0-BFAF-9FF88EC57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2C7F0D09-1F15-4162-98A1-517313E5E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096CD3B1-B224-4F9F-AFBF-C0E1E3598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C66E228-224C-4DC5-A49E-2148C371D5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790BF835-4045-4976-92E7-992B63932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5937B942-101B-478C-BD40-F482A01F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34272CF3-29A3-4132-883E-E4B4A62DA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0100215-A65C-491F-A54C-C65AD0B50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FA1BCBF3-58A1-4563-BA3D-670C8C2E5153}"/>
              </a:ext>
            </a:extLst>
          </p:cNvPr>
          <p:cNvPicPr>
            <a:picLocks noChangeAspect="1"/>
          </p:cNvPicPr>
          <p:nvPr/>
        </p:nvPicPr>
        <p:blipFill rotWithShape="1">
          <a:blip r:embed="rId2"/>
          <a:srcRect l="5797" t="8391" r="13949" b="6238"/>
          <a:stretch/>
        </p:blipFill>
        <p:spPr>
          <a:xfrm>
            <a:off x="6286500" y="-11535"/>
            <a:ext cx="5776152" cy="2764260"/>
          </a:xfrm>
          <a:prstGeom prst="rect">
            <a:avLst/>
          </a:prstGeom>
        </p:spPr>
      </p:pic>
      <p:sp>
        <p:nvSpPr>
          <p:cNvPr id="40" name="Rectangle 39">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BEECE63-F81E-40A0-87FB-9F76E55578DC}"/>
              </a:ext>
            </a:extLst>
          </p:cNvPr>
          <p:cNvPicPr>
            <a:picLocks noChangeAspect="1"/>
          </p:cNvPicPr>
          <p:nvPr/>
        </p:nvPicPr>
        <p:blipFill rotWithShape="1">
          <a:blip r:embed="rId3"/>
          <a:srcRect l="20000" t="23753" r="15000" b="5833"/>
          <a:stretch/>
        </p:blipFill>
        <p:spPr>
          <a:xfrm>
            <a:off x="303485" y="2600325"/>
            <a:ext cx="8276944" cy="4184523"/>
          </a:xfrm>
          <a:prstGeom prst="rect">
            <a:avLst/>
          </a:prstGeom>
        </p:spPr>
      </p:pic>
    </p:spTree>
    <p:extLst>
      <p:ext uri="{BB962C8B-B14F-4D97-AF65-F5344CB8AC3E}">
        <p14:creationId xmlns:p14="http://schemas.microsoft.com/office/powerpoint/2010/main" val="3073846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F257E4-A3B6-43A6-A1FD-2277FE785278}"/>
              </a:ext>
            </a:extLst>
          </p:cNvPr>
          <p:cNvSpPr>
            <a:spLocks noGrp="1"/>
          </p:cNvSpPr>
          <p:nvPr>
            <p:ph type="title"/>
          </p:nvPr>
        </p:nvSpPr>
        <p:spPr>
          <a:xfrm>
            <a:off x="931664" y="685984"/>
            <a:ext cx="5066962" cy="550754"/>
          </a:xfrm>
        </p:spPr>
        <p:txBody>
          <a:bodyPr vert="horz" lIns="91440" tIns="45720" rIns="91440" bIns="45720" rtlCol="0" anchor="b">
            <a:normAutofit fontScale="90000"/>
          </a:bodyPr>
          <a:lstStyle/>
          <a:p>
            <a:br>
              <a:rPr lang="en-US" sz="2800" dirty="0"/>
            </a:br>
            <a:br>
              <a:rPr lang="en-US" sz="2800" dirty="0"/>
            </a:br>
            <a:br>
              <a:rPr lang="en-US" sz="2800" dirty="0"/>
            </a:br>
            <a:br>
              <a:rPr lang="en-US" sz="2800" dirty="0"/>
            </a:br>
            <a:r>
              <a:rPr lang="en-US" sz="2800" dirty="0"/>
              <a:t>NAME_CLIENT_TYPE AND PRODUCT_COMBINATION</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3C23AE-3316-413D-8FA7-9FC5210803A2}"/>
              </a:ext>
            </a:extLst>
          </p:cNvPr>
          <p:cNvSpPr txBox="1"/>
          <p:nvPr/>
        </p:nvSpPr>
        <p:spPr>
          <a:xfrm>
            <a:off x="7123342" y="306115"/>
            <a:ext cx="4136994" cy="830997"/>
          </a:xfrm>
          <a:prstGeom prst="rect">
            <a:avLst/>
          </a:prstGeom>
          <a:noFill/>
        </p:spPr>
        <p:txBody>
          <a:bodyPr wrap="square" rtlCol="0">
            <a:spAutoFit/>
          </a:bodyPr>
          <a:lstStyle/>
          <a:p>
            <a:r>
              <a:rPr lang="en-US" sz="2400" dirty="0">
                <a:latin typeface="+mj-lt"/>
              </a:rPr>
              <a:t>NAME_CONTRACT_STATUS and CHANNEL_TYPE</a:t>
            </a:r>
          </a:p>
        </p:txBody>
      </p:sp>
      <p:sp>
        <p:nvSpPr>
          <p:cNvPr id="36" name="TextBox 35">
            <a:extLst>
              <a:ext uri="{FF2B5EF4-FFF2-40B4-BE49-F238E27FC236}">
                <a16:creationId xmlns:a16="http://schemas.microsoft.com/office/drawing/2014/main" id="{0ECB7DB0-2CD2-474C-915C-AA064765750B}"/>
              </a:ext>
            </a:extLst>
          </p:cNvPr>
          <p:cNvSpPr txBox="1"/>
          <p:nvPr/>
        </p:nvSpPr>
        <p:spPr>
          <a:xfrm>
            <a:off x="632855" y="4523337"/>
            <a:ext cx="5664580" cy="1938992"/>
          </a:xfrm>
          <a:prstGeom prst="rect">
            <a:avLst/>
          </a:prstGeom>
          <a:noFill/>
        </p:spPr>
        <p:txBody>
          <a:bodyPr wrap="square">
            <a:spAutoFit/>
          </a:bodyPr>
          <a:lstStyle/>
          <a:p>
            <a:pPr algn="l"/>
            <a:r>
              <a:rPr lang="en-US" b="1" i="0" dirty="0">
                <a:solidFill>
                  <a:srgbClr val="000000"/>
                </a:solidFill>
                <a:effectLst/>
                <a:latin typeface="Helvetica Neue"/>
              </a:rPr>
              <a:t>Inference :</a:t>
            </a:r>
          </a:p>
          <a:p>
            <a:pPr algn="l"/>
            <a:endParaRPr lang="en-US" b="1" i="0" dirty="0">
              <a:solidFill>
                <a:srgbClr val="000000"/>
              </a:solidFill>
              <a:effectLst/>
              <a:latin typeface="Helvetica Neue"/>
            </a:endParaRPr>
          </a:p>
          <a:p>
            <a:pPr marL="342900" indent="-342900" algn="l">
              <a:buAutoNum type="arabicPeriod"/>
            </a:pPr>
            <a:r>
              <a:rPr lang="en-US" sz="1400" i="0" dirty="0">
                <a:solidFill>
                  <a:srgbClr val="000000"/>
                </a:solidFill>
                <a:effectLst/>
              </a:rPr>
              <a:t>New applicants with Card Street and Cash Product combinations have defaulted more as compared to others</a:t>
            </a:r>
            <a:endParaRPr lang="en-US" sz="1400" dirty="0">
              <a:solidFill>
                <a:srgbClr val="000000"/>
              </a:solidFill>
            </a:endParaRPr>
          </a:p>
          <a:p>
            <a:pPr marL="342900" indent="-342900" algn="l">
              <a:buAutoNum type="arabicPeriod"/>
            </a:pPr>
            <a:endParaRPr lang="en-US" sz="1400" i="0" dirty="0">
              <a:solidFill>
                <a:srgbClr val="000000"/>
              </a:solidFill>
              <a:effectLst/>
            </a:endParaRPr>
          </a:p>
          <a:p>
            <a:pPr marL="342900" indent="-342900" algn="l">
              <a:buAutoNum type="arabicPeriod"/>
            </a:pPr>
            <a:r>
              <a:rPr lang="en-US" sz="1400" i="0" dirty="0">
                <a:solidFill>
                  <a:srgbClr val="000000"/>
                </a:solidFill>
                <a:effectLst/>
              </a:rPr>
              <a:t>All client types (new, refreshed and repeaters) from product combinations : Cash X-Sell: Middle and Cash Street :middle have an almost equal </a:t>
            </a:r>
            <a:r>
              <a:rPr lang="en-US" sz="1400" i="0" dirty="0" err="1">
                <a:solidFill>
                  <a:srgbClr val="000000"/>
                </a:solidFill>
                <a:effectLst/>
              </a:rPr>
              <a:t>probablity</a:t>
            </a:r>
            <a:r>
              <a:rPr lang="en-US" sz="1400" i="0" dirty="0">
                <a:solidFill>
                  <a:srgbClr val="000000"/>
                </a:solidFill>
                <a:effectLst/>
              </a:rPr>
              <a:t> to default</a:t>
            </a:r>
          </a:p>
        </p:txBody>
      </p:sp>
      <p:pic>
        <p:nvPicPr>
          <p:cNvPr id="8" name="Picture 7" descr="Chart, bar chart&#10;&#10;Description automatically generated">
            <a:extLst>
              <a:ext uri="{FF2B5EF4-FFF2-40B4-BE49-F238E27FC236}">
                <a16:creationId xmlns:a16="http://schemas.microsoft.com/office/drawing/2014/main" id="{063A049B-BB25-4388-BD5D-87491D119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946" y="1443029"/>
            <a:ext cx="5854952" cy="2690404"/>
          </a:xfrm>
          <a:prstGeom prst="rect">
            <a:avLst/>
          </a:prstGeom>
        </p:spPr>
      </p:pic>
      <p:sp>
        <p:nvSpPr>
          <p:cNvPr id="38" name="TextBox 37">
            <a:extLst>
              <a:ext uri="{FF2B5EF4-FFF2-40B4-BE49-F238E27FC236}">
                <a16:creationId xmlns:a16="http://schemas.microsoft.com/office/drawing/2014/main" id="{5EF9C907-15D7-4A8E-A493-08A5B7E18D40}"/>
              </a:ext>
            </a:extLst>
          </p:cNvPr>
          <p:cNvSpPr txBox="1"/>
          <p:nvPr/>
        </p:nvSpPr>
        <p:spPr>
          <a:xfrm>
            <a:off x="6504898" y="4453608"/>
            <a:ext cx="5129061" cy="2154436"/>
          </a:xfrm>
          <a:prstGeom prst="rect">
            <a:avLst/>
          </a:prstGeom>
          <a:noFill/>
        </p:spPr>
        <p:txBody>
          <a:bodyPr wrap="square">
            <a:spAutoFit/>
          </a:bodyPr>
          <a:lstStyle/>
          <a:p>
            <a:pPr algn="l"/>
            <a:r>
              <a:rPr lang="en-US" b="1" i="0" dirty="0">
                <a:solidFill>
                  <a:srgbClr val="000000"/>
                </a:solidFill>
                <a:effectLst/>
                <a:latin typeface="Helvetica Neue"/>
              </a:rPr>
              <a:t>Inference :</a:t>
            </a:r>
          </a:p>
          <a:p>
            <a:pPr algn="l"/>
            <a:endParaRPr lang="en-US" i="0" dirty="0">
              <a:solidFill>
                <a:srgbClr val="000000"/>
              </a:solidFill>
              <a:effectLst/>
              <a:latin typeface="Helvetica Neue"/>
            </a:endParaRPr>
          </a:p>
          <a:p>
            <a:pPr algn="l"/>
            <a:r>
              <a:rPr lang="en-US" sz="1400" i="0" dirty="0">
                <a:solidFill>
                  <a:srgbClr val="000000"/>
                </a:solidFill>
                <a:effectLst/>
              </a:rPr>
              <a:t>1. Applicants with a Refused contract status and AP+(Cash loan) channel type have defaulted the most along with Cancelled contract status and Country-wide channel type</a:t>
            </a:r>
          </a:p>
          <a:p>
            <a:pPr algn="l"/>
            <a:r>
              <a:rPr lang="en-US" sz="1400" i="0" dirty="0">
                <a:solidFill>
                  <a:srgbClr val="000000"/>
                </a:solidFill>
                <a:effectLst/>
              </a:rPr>
              <a:t>2. In general, applicants with refused status type have defaulted the most</a:t>
            </a:r>
          </a:p>
          <a:p>
            <a:pPr algn="l"/>
            <a:r>
              <a:rPr lang="en-US" sz="1400" i="0" dirty="0">
                <a:solidFill>
                  <a:srgbClr val="000000"/>
                </a:solidFill>
                <a:effectLst/>
              </a:rPr>
              <a:t>3. Applicants with Channel Type : Car dealer and Corporate sales have defaulted less as compared to others</a:t>
            </a:r>
          </a:p>
        </p:txBody>
      </p:sp>
      <p:pic>
        <p:nvPicPr>
          <p:cNvPr id="39" name="Content Placeholder 38" descr="Chart, bar chart&#10;&#10;Description automatically generated">
            <a:extLst>
              <a:ext uri="{FF2B5EF4-FFF2-40B4-BE49-F238E27FC236}">
                <a16:creationId xmlns:a16="http://schemas.microsoft.com/office/drawing/2014/main" id="{AF6B5582-FA37-472D-BEB9-ED00DFC677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17234" y="1400326"/>
            <a:ext cx="5262428" cy="2902461"/>
          </a:xfrm>
        </p:spPr>
      </p:pic>
    </p:spTree>
    <p:extLst>
      <p:ext uri="{BB962C8B-B14F-4D97-AF65-F5344CB8AC3E}">
        <p14:creationId xmlns:p14="http://schemas.microsoft.com/office/powerpoint/2010/main" val="3309351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CF75A6-2BED-4E66-AC94-643C6EB3B9E1}"/>
              </a:ext>
            </a:extLst>
          </p:cNvPr>
          <p:cNvSpPr>
            <a:spLocks noGrp="1"/>
          </p:cNvSpPr>
          <p:nvPr>
            <p:ph type="title"/>
          </p:nvPr>
        </p:nvSpPr>
        <p:spPr>
          <a:xfrm>
            <a:off x="1028522" y="512493"/>
            <a:ext cx="8806027" cy="954595"/>
          </a:xfrm>
        </p:spPr>
        <p:txBody>
          <a:bodyPr>
            <a:normAutofit/>
          </a:bodyPr>
          <a:lstStyle/>
          <a:p>
            <a:r>
              <a:rPr lang="en-US" sz="3300" dirty="0"/>
              <a:t>NAME_FAMILY_STATUS vs CODE_GENDER</a:t>
            </a: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66AFA7-6B7D-4733-9237-816E4ACE85F1}"/>
              </a:ext>
            </a:extLst>
          </p:cNvPr>
          <p:cNvSpPr>
            <a:spLocks noGrp="1"/>
          </p:cNvSpPr>
          <p:nvPr>
            <p:ph idx="1"/>
          </p:nvPr>
        </p:nvSpPr>
        <p:spPr>
          <a:xfrm>
            <a:off x="1166648" y="3531476"/>
            <a:ext cx="4264888" cy="3034862"/>
          </a:xfrm>
        </p:spPr>
        <p:txBody>
          <a:bodyPr anchor="ctr">
            <a:normAutofit/>
          </a:bodyPr>
          <a:lstStyle/>
          <a:p>
            <a:endParaRPr lang="en-US" sz="1800"/>
          </a:p>
        </p:txBody>
      </p:sp>
      <p:pic>
        <p:nvPicPr>
          <p:cNvPr id="5" name="Picture 4">
            <a:extLst>
              <a:ext uri="{FF2B5EF4-FFF2-40B4-BE49-F238E27FC236}">
                <a16:creationId xmlns:a16="http://schemas.microsoft.com/office/drawing/2014/main" id="{C8DB342A-F003-4B4F-B356-7217F992EE9C}"/>
              </a:ext>
            </a:extLst>
          </p:cNvPr>
          <p:cNvPicPr>
            <a:picLocks noChangeAspect="1"/>
          </p:cNvPicPr>
          <p:nvPr/>
        </p:nvPicPr>
        <p:blipFill rotWithShape="1">
          <a:blip r:embed="rId2"/>
          <a:srcRect l="19223" t="27573" r="14078" b="15469"/>
          <a:stretch/>
        </p:blipFill>
        <p:spPr>
          <a:xfrm>
            <a:off x="1240866" y="1703132"/>
            <a:ext cx="9784486" cy="4699975"/>
          </a:xfrm>
          <a:prstGeom prst="rect">
            <a:avLst/>
          </a:prstGeom>
        </p:spPr>
      </p:pic>
    </p:spTree>
    <p:extLst>
      <p:ext uri="{BB962C8B-B14F-4D97-AF65-F5344CB8AC3E}">
        <p14:creationId xmlns:p14="http://schemas.microsoft.com/office/powerpoint/2010/main" val="238191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9FE012-FF59-42B8-9E24-2ADF0BB05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5987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6F6DE-3C07-41E0-8A27-E9493744A870}"/>
              </a:ext>
            </a:extLst>
          </p:cNvPr>
          <p:cNvSpPr>
            <a:spLocks noGrp="1"/>
          </p:cNvSpPr>
          <p:nvPr>
            <p:ph type="title"/>
          </p:nvPr>
        </p:nvSpPr>
        <p:spPr>
          <a:xfrm>
            <a:off x="749955" y="132379"/>
            <a:ext cx="6139682" cy="1499156"/>
          </a:xfrm>
        </p:spPr>
        <p:txBody>
          <a:bodyPr vert="horz" lIns="91440" tIns="45720" rIns="91440" bIns="45720" rtlCol="0" anchor="ctr">
            <a:normAutofit/>
          </a:bodyPr>
          <a:lstStyle/>
          <a:p>
            <a:r>
              <a:rPr lang="en-US" kern="1200" dirty="0">
                <a:solidFill>
                  <a:schemeClr val="tx1"/>
                </a:solidFill>
                <a:latin typeface="+mj-lt"/>
                <a:ea typeface="+mj-ea"/>
                <a:cs typeface="+mj-cs"/>
              </a:rPr>
              <a:t>ORG_TYPE, GENDER AND AMT_CREDIT</a:t>
            </a:r>
          </a:p>
        </p:txBody>
      </p:sp>
      <p:sp>
        <p:nvSpPr>
          <p:cNvPr id="17" name="Rectangle 16">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37B7F17-6743-434B-B741-1EB675A75F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0" name="Rectangle 64">
              <a:extLst>
                <a:ext uri="{FF2B5EF4-FFF2-40B4-BE49-F238E27FC236}">
                  <a16:creationId xmlns:a16="http://schemas.microsoft.com/office/drawing/2014/main" id="{05A3412B-D8E9-4E4B-9551-546365789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5AC3E708-71BD-43DC-BC99-52C7A0292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00DC58E1-87CF-4AB8-9BB6-B38894E545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5251B7BE-4EA7-4E17-9AA6-45CCA21B8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3FD399D7-39CA-4DF8-8D70-AC5DCD1DA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435B5AE2-3B48-4498-9FE8-068123183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693EA389-4567-4185-BF36-5FE82A8C0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34867904-BE35-4AE1-B2E9-F65EBB486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5981E278-B931-40D2-AB06-3E3202E85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911B15C5-8707-477D-84D8-EF15CE7AF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5A2801AD-29DB-4B2E-807A-129C49615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9E629D16-4E4D-481A-B152-7E23E9A42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EECF4363-A52C-49E0-BFAF-9FF88EC57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2C7F0D09-1F15-4162-98A1-517313E5E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096CD3B1-B224-4F9F-AFBF-C0E1E3598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C66E228-224C-4DC5-A49E-2148C371D5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790BF835-4045-4976-92E7-992B63932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5937B942-101B-478C-BD40-F482A01F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34272CF3-29A3-4132-883E-E4B4A62DA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50100215-A65C-491F-A54C-C65AD0B50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C354EE62-7206-4A35-8198-0120757412AE}"/>
              </a:ext>
            </a:extLst>
          </p:cNvPr>
          <p:cNvPicPr>
            <a:picLocks noChangeAspect="1"/>
          </p:cNvPicPr>
          <p:nvPr/>
        </p:nvPicPr>
        <p:blipFill rotWithShape="1">
          <a:blip r:embed="rId2"/>
          <a:srcRect l="21250" t="30332" r="15625" b="7895"/>
          <a:stretch/>
        </p:blipFill>
        <p:spPr>
          <a:xfrm>
            <a:off x="6094476" y="3233984"/>
            <a:ext cx="6094476" cy="3376011"/>
          </a:xfrm>
          <a:prstGeom prst="rect">
            <a:avLst/>
          </a:prstGeom>
        </p:spPr>
      </p:pic>
      <p:sp>
        <p:nvSpPr>
          <p:cNvPr id="41" name="Rectangle 40">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036B950-5BD9-4DB0-B68C-F2933D7022B0}"/>
              </a:ext>
            </a:extLst>
          </p:cNvPr>
          <p:cNvSpPr txBox="1"/>
          <p:nvPr/>
        </p:nvSpPr>
        <p:spPr>
          <a:xfrm>
            <a:off x="6598762" y="670384"/>
            <a:ext cx="5374163" cy="2259760"/>
          </a:xfrm>
          <a:prstGeom prst="rect">
            <a:avLst/>
          </a:prstGeom>
        </p:spPr>
        <p:txBody>
          <a:bodyPr vert="horz" lIns="91440" tIns="45720" rIns="91440" bIns="45720" rtlCol="0" anchor="ctr">
            <a:normAutofit fontScale="47500" lnSpcReduction="20000"/>
          </a:bodyPr>
          <a:lstStyle/>
          <a:p>
            <a:pPr>
              <a:lnSpc>
                <a:spcPct val="90000"/>
              </a:lnSpc>
              <a:spcAft>
                <a:spcPts val="600"/>
              </a:spcAft>
            </a:pPr>
            <a:endParaRPr lang="en-US" sz="3700" i="0" dirty="0">
              <a:effectLst/>
            </a:endParaRPr>
          </a:p>
          <a:p>
            <a:pPr marL="228600" indent="-228600">
              <a:lnSpc>
                <a:spcPct val="90000"/>
              </a:lnSpc>
              <a:spcAft>
                <a:spcPts val="600"/>
              </a:spcAft>
              <a:buFont typeface="Arial" panose="020B0604020202020204" pitchFamily="34" charset="0"/>
              <a:buChar char="•"/>
            </a:pPr>
            <a:r>
              <a:rPr lang="en-US" sz="3400" i="0" dirty="0">
                <a:effectLst/>
              </a:rPr>
              <a:t>From </a:t>
            </a:r>
            <a:r>
              <a:rPr lang="en-US" sz="3400" dirty="0"/>
              <a:t>below </a:t>
            </a:r>
            <a:r>
              <a:rPr lang="en-US" sz="3400" i="0" dirty="0">
                <a:effectLst/>
              </a:rPr>
              <a:t>graph we can clearly see that for non defaulters all organization types have less credit amount than the defaulters that belong to the same organization type</a:t>
            </a:r>
          </a:p>
          <a:p>
            <a:pPr marL="228600" indent="-228600">
              <a:lnSpc>
                <a:spcPct val="90000"/>
              </a:lnSpc>
              <a:spcAft>
                <a:spcPts val="600"/>
              </a:spcAft>
              <a:buFont typeface="Arial" panose="020B0604020202020204" pitchFamily="34" charset="0"/>
              <a:buChar char="•"/>
            </a:pPr>
            <a:endParaRPr lang="en-US" sz="3400" dirty="0"/>
          </a:p>
          <a:p>
            <a:pPr indent="-228600">
              <a:lnSpc>
                <a:spcPct val="90000"/>
              </a:lnSpc>
              <a:spcAft>
                <a:spcPts val="600"/>
              </a:spcAft>
              <a:buFont typeface="Arial" panose="020B0604020202020204" pitchFamily="34" charset="0"/>
              <a:buChar char="•"/>
            </a:pPr>
            <a:endParaRPr lang="en-US" sz="3400" i="0" dirty="0">
              <a:effectLst/>
            </a:endParaRPr>
          </a:p>
          <a:p>
            <a:pPr indent="-228600">
              <a:lnSpc>
                <a:spcPct val="90000"/>
              </a:lnSpc>
              <a:spcAft>
                <a:spcPts val="600"/>
              </a:spcAft>
              <a:buFont typeface="Arial" panose="020B0604020202020204" pitchFamily="34" charset="0"/>
              <a:buChar char="•"/>
            </a:pPr>
            <a:r>
              <a:rPr lang="en-US" sz="3400" i="0" dirty="0">
                <a:effectLst/>
              </a:rPr>
              <a:t> Business Type 3 defaulted the most and it is evenly    spread across genders</a:t>
            </a:r>
          </a:p>
          <a:p>
            <a:pPr indent="-228600">
              <a:lnSpc>
                <a:spcPct val="90000"/>
              </a:lnSpc>
              <a:spcAft>
                <a:spcPts val="600"/>
              </a:spcAft>
              <a:buFont typeface="Arial" panose="020B0604020202020204" pitchFamily="34" charset="0"/>
              <a:buChar char="•"/>
            </a:pPr>
            <a:endParaRPr lang="en-US" sz="2100" dirty="0"/>
          </a:p>
        </p:txBody>
      </p:sp>
      <p:pic>
        <p:nvPicPr>
          <p:cNvPr id="4" name="Picture 3">
            <a:extLst>
              <a:ext uri="{FF2B5EF4-FFF2-40B4-BE49-F238E27FC236}">
                <a16:creationId xmlns:a16="http://schemas.microsoft.com/office/drawing/2014/main" id="{1CDA65C4-3225-4A44-9677-13FBD2E7794C}"/>
              </a:ext>
            </a:extLst>
          </p:cNvPr>
          <p:cNvPicPr>
            <a:picLocks noChangeAspect="1"/>
          </p:cNvPicPr>
          <p:nvPr/>
        </p:nvPicPr>
        <p:blipFill rotWithShape="1">
          <a:blip r:embed="rId3"/>
          <a:srcRect l="20673" t="23206" r="15744" b="15619"/>
          <a:stretch/>
        </p:blipFill>
        <p:spPr>
          <a:xfrm>
            <a:off x="118862" y="3304998"/>
            <a:ext cx="5975614" cy="3233983"/>
          </a:xfrm>
          <a:prstGeom prst="rect">
            <a:avLst/>
          </a:prstGeom>
        </p:spPr>
      </p:pic>
    </p:spTree>
    <p:extLst>
      <p:ext uri="{BB962C8B-B14F-4D97-AF65-F5344CB8AC3E}">
        <p14:creationId xmlns:p14="http://schemas.microsoft.com/office/powerpoint/2010/main" val="3600543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9FE012-FF59-42B8-9E24-2ADF0BB05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5987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009B4-0BE4-4CCD-9BDA-F6CBCCB109B1}"/>
              </a:ext>
            </a:extLst>
          </p:cNvPr>
          <p:cNvSpPr>
            <a:spLocks noGrp="1"/>
          </p:cNvSpPr>
          <p:nvPr>
            <p:ph type="title"/>
          </p:nvPr>
        </p:nvSpPr>
        <p:spPr>
          <a:xfrm>
            <a:off x="767145" y="419425"/>
            <a:ext cx="5064470" cy="2270664"/>
          </a:xfrm>
        </p:spPr>
        <p:txBody>
          <a:bodyPr>
            <a:normAutofit/>
          </a:bodyPr>
          <a:lstStyle/>
          <a:p>
            <a:r>
              <a:rPr lang="en-US" sz="3400" dirty="0"/>
              <a:t>NAME_EDUCATION_TYPE, FAMILY_STATUS AND AMT_CREDIT</a:t>
            </a:r>
          </a:p>
        </p:txBody>
      </p:sp>
      <p:sp>
        <p:nvSpPr>
          <p:cNvPr id="14" name="Rectangle 13">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37B7F17-6743-434B-B741-1EB675A75F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05A3412B-D8E9-4E4B-9551-546365789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5AC3E708-71BD-43DC-BC99-52C7A0292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00DC58E1-87CF-4AB8-9BB6-B38894E545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5251B7BE-4EA7-4E17-9AA6-45CCA21B8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3FD399D7-39CA-4DF8-8D70-AC5DCD1DA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35B5AE2-3B48-4498-9FE8-068123183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93EA389-4567-4185-BF36-5FE82A8C0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34867904-BE35-4AE1-B2E9-F65EBB486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5981E278-B931-40D2-AB06-3E3202E85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11B15C5-8707-477D-84D8-EF15CE7AF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5A2801AD-29DB-4B2E-807A-129C49615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9E629D16-4E4D-481A-B152-7E23E9A42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EECF4363-A52C-49E0-BFAF-9FF88EC57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C7F0D09-1F15-4162-98A1-517313E5E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096CD3B1-B224-4F9F-AFBF-C0E1E3598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5C66E228-224C-4DC5-A49E-2148C371D5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790BF835-4045-4976-92E7-992B63932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937B942-101B-478C-BD40-F482A01F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34272CF3-29A3-4132-883E-E4B4A62DA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50100215-A65C-491F-A54C-C65AD0B50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227D949-7993-453D-A59C-F79D8DAD3902}"/>
              </a:ext>
            </a:extLst>
          </p:cNvPr>
          <p:cNvPicPr>
            <a:picLocks noChangeAspect="1"/>
          </p:cNvPicPr>
          <p:nvPr/>
        </p:nvPicPr>
        <p:blipFill rotWithShape="1">
          <a:blip r:embed="rId2"/>
          <a:srcRect l="21172" t="34765" r="15703" b="5309"/>
          <a:stretch/>
        </p:blipFill>
        <p:spPr>
          <a:xfrm>
            <a:off x="5467392" y="147859"/>
            <a:ext cx="6544395" cy="3494664"/>
          </a:xfrm>
          <a:prstGeom prst="rect">
            <a:avLst/>
          </a:prstGeom>
        </p:spPr>
      </p:pic>
      <p:sp>
        <p:nvSpPr>
          <p:cNvPr id="38" name="Rectangle 37">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222FF1-A753-45BE-91DD-5D8206BED264}"/>
              </a:ext>
            </a:extLst>
          </p:cNvPr>
          <p:cNvSpPr>
            <a:spLocks noGrp="1"/>
          </p:cNvSpPr>
          <p:nvPr>
            <p:ph idx="1"/>
          </p:nvPr>
        </p:nvSpPr>
        <p:spPr>
          <a:xfrm>
            <a:off x="709449" y="3668378"/>
            <a:ext cx="10350062" cy="3026004"/>
          </a:xfrm>
        </p:spPr>
        <p:txBody>
          <a:bodyPr anchor="ctr">
            <a:normAutofit/>
          </a:bodyPr>
          <a:lstStyle/>
          <a:p>
            <a:pPr marL="0" indent="0">
              <a:buNone/>
            </a:pPr>
            <a:r>
              <a:rPr lang="en-US" sz="1200" i="0" dirty="0">
                <a:effectLst/>
                <a:latin typeface="Abadi" panose="020B0604020104020204" pitchFamily="34" charset="0"/>
              </a:rPr>
              <a:t>Inference on relation between Education Level vs Credit Amount for defaulters and non defaulters across </a:t>
            </a:r>
            <a:r>
              <a:rPr lang="en-US" sz="1200" i="0" dirty="0" err="1">
                <a:effectLst/>
                <a:latin typeface="Abadi" panose="020B0604020104020204" pitchFamily="34" charset="0"/>
              </a:rPr>
              <a:t>varous</a:t>
            </a:r>
            <a:r>
              <a:rPr lang="en-US" sz="1200" i="0" dirty="0">
                <a:effectLst/>
                <a:latin typeface="Abadi" panose="020B0604020104020204" pitchFamily="34" charset="0"/>
              </a:rPr>
              <a:t> Family Status Category :</a:t>
            </a:r>
          </a:p>
          <a:p>
            <a:pPr marL="0" indent="0">
              <a:buNone/>
            </a:pPr>
            <a:endParaRPr lang="en-US" sz="1200" i="0" dirty="0">
              <a:effectLst/>
              <a:latin typeface="Abadi" panose="020B0604020104020204" pitchFamily="34" charset="0"/>
            </a:endParaRPr>
          </a:p>
          <a:p>
            <a:r>
              <a:rPr lang="en-US" sz="1200" i="0" dirty="0">
                <a:effectLst/>
              </a:rPr>
              <a:t>1. We can see that credit amount is higher on the whole or has most outliers mainly in higher educated and Secondary/secondary educated people in both defaulters and non defaulters</a:t>
            </a:r>
          </a:p>
          <a:p>
            <a:endParaRPr lang="en-US" sz="1200" i="0" dirty="0">
              <a:effectLst/>
            </a:endParaRPr>
          </a:p>
          <a:p>
            <a:r>
              <a:rPr lang="en-US" sz="1200" i="0" dirty="0">
                <a:effectLst/>
              </a:rPr>
              <a:t>2. From our univariate analysis of education levels we saw that lower Secondary educated people defaulted most and they have lowest amount credited</a:t>
            </a:r>
          </a:p>
          <a:p>
            <a:endParaRPr lang="en-US" sz="1200" i="0" dirty="0">
              <a:effectLst/>
            </a:endParaRPr>
          </a:p>
          <a:p>
            <a:r>
              <a:rPr lang="en-US" sz="1200" i="0" dirty="0">
                <a:effectLst/>
              </a:rPr>
              <a:t>3.Married, civil marriage and separated family status with academic degree got most credit amount than other family status and education combination</a:t>
            </a:r>
          </a:p>
          <a:p>
            <a:pPr marL="0" indent="0">
              <a:buNone/>
            </a:pPr>
            <a:endParaRPr lang="en-US" sz="1200" i="0" dirty="0">
              <a:effectLst/>
            </a:endParaRPr>
          </a:p>
          <a:p>
            <a:r>
              <a:rPr lang="en-US" sz="1200" i="0" dirty="0">
                <a:effectLst/>
              </a:rPr>
              <a:t>4. In general, people having academic degree have a higher starting range of amount credited and they have very less presence in defaulters.</a:t>
            </a:r>
          </a:p>
          <a:p>
            <a:endParaRPr lang="en-US" sz="1200" dirty="0"/>
          </a:p>
        </p:txBody>
      </p:sp>
    </p:spTree>
    <p:extLst>
      <p:ext uri="{BB962C8B-B14F-4D97-AF65-F5344CB8AC3E}">
        <p14:creationId xmlns:p14="http://schemas.microsoft.com/office/powerpoint/2010/main" val="371571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87C002-8562-411F-A479-FB7D674AC9F4}"/>
              </a:ext>
            </a:extLst>
          </p:cNvPr>
          <p:cNvSpPr>
            <a:spLocks noGrp="1"/>
          </p:cNvSpPr>
          <p:nvPr>
            <p:ph type="title"/>
          </p:nvPr>
        </p:nvSpPr>
        <p:spPr>
          <a:xfrm>
            <a:off x="278664" y="167889"/>
            <a:ext cx="9718111" cy="1673995"/>
          </a:xfrm>
        </p:spPr>
        <p:txBody>
          <a:bodyPr anchor="ctr">
            <a:normAutofit/>
          </a:bodyPr>
          <a:lstStyle/>
          <a:p>
            <a:r>
              <a:rPr lang="en-US" sz="4800" dirty="0">
                <a:solidFill>
                  <a:srgbClr val="FFFFFF"/>
                </a:solidFill>
              </a:rPr>
              <a:t>Steps Involved in Analysis </a:t>
            </a:r>
          </a:p>
        </p:txBody>
      </p:sp>
      <p:graphicFrame>
        <p:nvGraphicFramePr>
          <p:cNvPr id="5" name="Content Placeholder 2">
            <a:extLst>
              <a:ext uri="{FF2B5EF4-FFF2-40B4-BE49-F238E27FC236}">
                <a16:creationId xmlns:a16="http://schemas.microsoft.com/office/drawing/2014/main" id="{C636FA25-FC93-4E82-AD34-9EF3CC7D38D9}"/>
              </a:ext>
            </a:extLst>
          </p:cNvPr>
          <p:cNvGraphicFramePr>
            <a:graphicFrameLocks noGrp="1"/>
          </p:cNvGraphicFramePr>
          <p:nvPr>
            <p:ph idx="1"/>
            <p:extLst>
              <p:ext uri="{D42A27DB-BD31-4B8C-83A1-F6EECF244321}">
                <p14:modId xmlns:p14="http://schemas.microsoft.com/office/powerpoint/2010/main" val="2192225460"/>
              </p:ext>
            </p:extLst>
          </p:nvPr>
        </p:nvGraphicFramePr>
        <p:xfrm>
          <a:off x="209550" y="2170031"/>
          <a:ext cx="11801475" cy="4339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935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C6FC-4EC7-40FE-8E11-4E49516B2CBA}"/>
              </a:ext>
            </a:extLst>
          </p:cNvPr>
          <p:cNvSpPr>
            <a:spLocks noGrp="1"/>
          </p:cNvSpPr>
          <p:nvPr>
            <p:ph type="title"/>
          </p:nvPr>
        </p:nvSpPr>
        <p:spPr>
          <a:xfrm>
            <a:off x="79899" y="69160"/>
            <a:ext cx="11096348" cy="700195"/>
          </a:xfrm>
        </p:spPr>
        <p:txBody>
          <a:bodyPr>
            <a:normAutofit/>
          </a:bodyPr>
          <a:lstStyle/>
          <a:p>
            <a:r>
              <a:rPr lang="en-US" sz="3600" dirty="0">
                <a:solidFill>
                  <a:srgbClr val="00194C"/>
                </a:solidFill>
              </a:rPr>
              <a:t>INCOME-GROUP, EDUCATION-TYPE AND EXT-SOURCE</a:t>
            </a:r>
          </a:p>
        </p:txBody>
      </p:sp>
      <p:pic>
        <p:nvPicPr>
          <p:cNvPr id="5" name="Content Placeholder 4">
            <a:extLst>
              <a:ext uri="{FF2B5EF4-FFF2-40B4-BE49-F238E27FC236}">
                <a16:creationId xmlns:a16="http://schemas.microsoft.com/office/drawing/2014/main" id="{6053A96E-CD6C-4680-AEAB-99D39B09FEA1}"/>
              </a:ext>
            </a:extLst>
          </p:cNvPr>
          <p:cNvPicPr>
            <a:picLocks noGrp="1" noChangeAspect="1"/>
          </p:cNvPicPr>
          <p:nvPr>
            <p:ph idx="1"/>
          </p:nvPr>
        </p:nvPicPr>
        <p:blipFill rotWithShape="1">
          <a:blip r:embed="rId2"/>
          <a:srcRect l="20774" t="33940" r="14729" b="7710"/>
          <a:stretch/>
        </p:blipFill>
        <p:spPr>
          <a:xfrm>
            <a:off x="105052" y="682736"/>
            <a:ext cx="7197201" cy="3546364"/>
          </a:xfrm>
        </p:spPr>
      </p:pic>
      <p:sp>
        <p:nvSpPr>
          <p:cNvPr id="6" name="TextBox 5">
            <a:extLst>
              <a:ext uri="{FF2B5EF4-FFF2-40B4-BE49-F238E27FC236}">
                <a16:creationId xmlns:a16="http://schemas.microsoft.com/office/drawing/2014/main" id="{171E2CCD-0FE7-48A9-A448-D0D9A7617B8D}"/>
              </a:ext>
            </a:extLst>
          </p:cNvPr>
          <p:cNvSpPr txBox="1"/>
          <p:nvPr/>
        </p:nvSpPr>
        <p:spPr>
          <a:xfrm>
            <a:off x="8067398" y="1271727"/>
            <a:ext cx="4019550" cy="4939814"/>
          </a:xfrm>
          <a:prstGeom prst="rect">
            <a:avLst/>
          </a:prstGeom>
          <a:noFill/>
        </p:spPr>
        <p:txBody>
          <a:bodyPr wrap="square" rtlCol="0">
            <a:spAutoFit/>
          </a:bodyPr>
          <a:lstStyle/>
          <a:p>
            <a:pPr algn="l"/>
            <a:r>
              <a:rPr lang="en-US" sz="1600" b="1" i="0" dirty="0">
                <a:solidFill>
                  <a:srgbClr val="000000"/>
                </a:solidFill>
                <a:effectLst/>
                <a:latin typeface="Helvetica Neue"/>
              </a:rPr>
              <a:t>Inference on relation between Education Level vs Ext Source for defaulters and non defaulters :</a:t>
            </a:r>
          </a:p>
          <a:p>
            <a:pPr algn="l"/>
            <a:endParaRPr lang="en-US" sz="1600" b="0" i="0" dirty="0">
              <a:solidFill>
                <a:srgbClr val="000000"/>
              </a:solidFill>
              <a:effectLst/>
              <a:latin typeface="Helvetica Neue"/>
            </a:endParaRPr>
          </a:p>
          <a:p>
            <a:pPr marL="285750" indent="-285750" algn="l">
              <a:buFont typeface="Arial" panose="020B0604020202020204" pitchFamily="34" charset="0"/>
              <a:buChar char="•"/>
            </a:pPr>
            <a:r>
              <a:rPr lang="en-US" sz="1300" i="0" dirty="0">
                <a:solidFill>
                  <a:srgbClr val="000000"/>
                </a:solidFill>
                <a:effectLst/>
              </a:rPr>
              <a:t>Irrespective of education type non defaulters have more EXT SCORE which clearly starts above 0.85 and ends closer to &gt;=1.25 for non defaulters where as </a:t>
            </a:r>
            <a:r>
              <a:rPr lang="en-US" sz="1300" b="1" i="0" dirty="0">
                <a:solidFill>
                  <a:srgbClr val="000000"/>
                </a:solidFill>
                <a:effectLst/>
              </a:rPr>
              <a:t>EXT SCORE starts near 0.6 for defaulters and ends near 1.1 at max</a:t>
            </a:r>
            <a:r>
              <a:rPr lang="en-US" sz="1300" i="0" dirty="0">
                <a:solidFill>
                  <a:srgbClr val="000000"/>
                </a:solidFill>
                <a:effectLst/>
              </a:rPr>
              <a:t>.</a:t>
            </a:r>
          </a:p>
          <a:p>
            <a:pPr algn="l"/>
            <a:endParaRPr lang="en-US" sz="1300" i="0" dirty="0">
              <a:solidFill>
                <a:srgbClr val="000000"/>
              </a:solidFill>
              <a:effectLst/>
            </a:endParaRPr>
          </a:p>
          <a:p>
            <a:pPr marL="285750" indent="-285750" algn="l">
              <a:buFont typeface="Arial" panose="020B0604020202020204" pitchFamily="34" charset="0"/>
              <a:buChar char="•"/>
            </a:pPr>
            <a:r>
              <a:rPr lang="en-US" sz="1300" i="0" dirty="0">
                <a:solidFill>
                  <a:srgbClr val="000000"/>
                </a:solidFill>
                <a:effectLst/>
              </a:rPr>
              <a:t>Also, </a:t>
            </a:r>
            <a:r>
              <a:rPr lang="en-US" sz="1300" b="1" i="0" dirty="0">
                <a:solidFill>
                  <a:srgbClr val="000000"/>
                </a:solidFill>
                <a:effectLst/>
              </a:rPr>
              <a:t>Higher </a:t>
            </a:r>
            <a:r>
              <a:rPr lang="en-US" sz="1300" b="1" i="0" dirty="0" err="1">
                <a:solidFill>
                  <a:srgbClr val="000000"/>
                </a:solidFill>
                <a:effectLst/>
              </a:rPr>
              <a:t>Eucation</a:t>
            </a:r>
            <a:r>
              <a:rPr lang="en-US" sz="1300" b="1" i="0" dirty="0">
                <a:solidFill>
                  <a:srgbClr val="000000"/>
                </a:solidFill>
                <a:effectLst/>
              </a:rPr>
              <a:t> and Academic Degrees have higher EXT scores </a:t>
            </a:r>
            <a:r>
              <a:rPr lang="en-US" sz="1300" i="0" dirty="0">
                <a:solidFill>
                  <a:srgbClr val="000000"/>
                </a:solidFill>
                <a:effectLst/>
              </a:rPr>
              <a:t>and we have seen in our univariate analysis that people with higher EXT score default less.</a:t>
            </a:r>
          </a:p>
          <a:p>
            <a:pPr algn="l"/>
            <a:endParaRPr lang="en-US" sz="1300" i="0" dirty="0">
              <a:solidFill>
                <a:srgbClr val="000000"/>
              </a:solidFill>
              <a:effectLst/>
            </a:endParaRPr>
          </a:p>
          <a:p>
            <a:pPr marL="285750" indent="-285750" algn="l">
              <a:buFont typeface="Arial" panose="020B0604020202020204" pitchFamily="34" charset="0"/>
              <a:buChar char="•"/>
            </a:pPr>
            <a:r>
              <a:rPr lang="en-US" sz="1300" i="0" dirty="0">
                <a:solidFill>
                  <a:srgbClr val="000000"/>
                </a:solidFill>
                <a:effectLst/>
              </a:rPr>
              <a:t>Also observe that in </a:t>
            </a:r>
            <a:r>
              <a:rPr lang="en-US" sz="1300" b="1" i="0" dirty="0">
                <a:solidFill>
                  <a:srgbClr val="000000"/>
                </a:solidFill>
                <a:effectLst/>
              </a:rPr>
              <a:t>defaulters academic degree educated people are present in only high and very high income group </a:t>
            </a:r>
            <a:r>
              <a:rPr lang="en-US" sz="1300" i="0" dirty="0">
                <a:solidFill>
                  <a:srgbClr val="000000"/>
                </a:solidFill>
                <a:effectLst/>
              </a:rPr>
              <a:t>and these income groups defaulted least from our univariate analysis. </a:t>
            </a:r>
          </a:p>
          <a:p>
            <a:pPr marL="285750" indent="-285750" algn="l">
              <a:buFont typeface="Arial" panose="020B0604020202020204" pitchFamily="34" charset="0"/>
              <a:buChar char="•"/>
            </a:pPr>
            <a:endParaRPr lang="en-US" sz="1400" dirty="0">
              <a:solidFill>
                <a:srgbClr val="000000"/>
              </a:solidFill>
            </a:endParaRPr>
          </a:p>
          <a:p>
            <a:pPr algn="l"/>
            <a:r>
              <a:rPr lang="en-US" sz="1400" i="0" dirty="0">
                <a:solidFill>
                  <a:srgbClr val="000000"/>
                </a:solidFill>
                <a:effectLst/>
              </a:rPr>
              <a:t>So bank should give loans to more academic degree level educated applicants.</a:t>
            </a:r>
          </a:p>
          <a:p>
            <a:pPr marL="342900" indent="-342900" algn="l">
              <a:buAutoNum type="arabicPeriod"/>
            </a:pPr>
            <a:endParaRPr lang="en-US" sz="1400" i="0" dirty="0">
              <a:solidFill>
                <a:srgbClr val="000000"/>
              </a:solidFill>
              <a:effectLst/>
            </a:endParaRPr>
          </a:p>
        </p:txBody>
      </p:sp>
      <p:pic>
        <p:nvPicPr>
          <p:cNvPr id="8" name="Picture 7">
            <a:extLst>
              <a:ext uri="{FF2B5EF4-FFF2-40B4-BE49-F238E27FC236}">
                <a16:creationId xmlns:a16="http://schemas.microsoft.com/office/drawing/2014/main" id="{D657CEB1-2C17-412C-BBDC-0474594B1A88}"/>
              </a:ext>
            </a:extLst>
          </p:cNvPr>
          <p:cNvPicPr>
            <a:picLocks noChangeAspect="1"/>
          </p:cNvPicPr>
          <p:nvPr/>
        </p:nvPicPr>
        <p:blipFill rotWithShape="1">
          <a:blip r:embed="rId3"/>
          <a:srcRect l="21797" t="32084" r="15781" b="11250"/>
          <a:stretch/>
        </p:blipFill>
        <p:spPr>
          <a:xfrm>
            <a:off x="290651" y="4133850"/>
            <a:ext cx="7610475" cy="2724150"/>
          </a:xfrm>
          <a:prstGeom prst="rect">
            <a:avLst/>
          </a:prstGeom>
        </p:spPr>
      </p:pic>
    </p:spTree>
    <p:extLst>
      <p:ext uri="{BB962C8B-B14F-4D97-AF65-F5344CB8AC3E}">
        <p14:creationId xmlns:p14="http://schemas.microsoft.com/office/powerpoint/2010/main" val="3651052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9FE012-FF59-42B8-9E24-2ADF0BB05E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5987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5F69B-EF16-4265-AADF-3F7F082B182E}"/>
              </a:ext>
            </a:extLst>
          </p:cNvPr>
          <p:cNvSpPr>
            <a:spLocks noGrp="1"/>
          </p:cNvSpPr>
          <p:nvPr>
            <p:ph type="title"/>
          </p:nvPr>
        </p:nvSpPr>
        <p:spPr>
          <a:xfrm>
            <a:off x="715321" y="111412"/>
            <a:ext cx="10628850" cy="1721623"/>
          </a:xfrm>
        </p:spPr>
        <p:txBody>
          <a:bodyPr>
            <a:normAutofit/>
          </a:bodyPr>
          <a:lstStyle/>
          <a:p>
            <a:r>
              <a:rPr lang="en-US" sz="3400" dirty="0"/>
              <a:t>NAME_EDUCATION_TYPE, FAMILY_STATUS AND AMT_INCOME_TOTAL</a:t>
            </a:r>
          </a:p>
        </p:txBody>
      </p:sp>
      <p:sp>
        <p:nvSpPr>
          <p:cNvPr id="14" name="Rectangle 13">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37B7F17-6743-434B-B741-1EB675A75F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05A3412B-D8E9-4E4B-9551-5463657894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5AC3E708-71BD-43DC-BC99-52C7A0292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00DC58E1-87CF-4AB8-9BB6-B38894E545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5251B7BE-4EA7-4E17-9AA6-45CCA21B8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3FD399D7-39CA-4DF8-8D70-AC5DCD1DA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435B5AE2-3B48-4498-9FE8-068123183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93EA389-4567-4185-BF36-5FE82A8C0E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34867904-BE35-4AE1-B2E9-F65EBB486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5981E278-B931-40D2-AB06-3E3202E85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911B15C5-8707-477D-84D8-EF15CE7AF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5A2801AD-29DB-4B2E-807A-129C49615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9E629D16-4E4D-481A-B152-7E23E9A42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EECF4363-A52C-49E0-BFAF-9FF88EC57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C7F0D09-1F15-4162-98A1-517313E5E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096CD3B1-B224-4F9F-AFBF-C0E1E35983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5C66E228-224C-4DC5-A49E-2148C371D5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790BF835-4045-4976-92E7-992B63932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937B942-101B-478C-BD40-F482A01F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34272CF3-29A3-4132-883E-E4B4A62DA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50100215-A65C-491F-A54C-C65AD0B50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FCFBCDBA-812E-467A-B4B6-2FFE736D726C}"/>
              </a:ext>
            </a:extLst>
          </p:cNvPr>
          <p:cNvPicPr>
            <a:picLocks noChangeAspect="1"/>
          </p:cNvPicPr>
          <p:nvPr/>
        </p:nvPicPr>
        <p:blipFill rotWithShape="1">
          <a:blip r:embed="rId2"/>
          <a:srcRect l="19142" t="20576" r="15703" b="5514"/>
          <a:stretch/>
        </p:blipFill>
        <p:spPr>
          <a:xfrm>
            <a:off x="1070631" y="1438183"/>
            <a:ext cx="9918230" cy="5251415"/>
          </a:xfrm>
          <a:prstGeom prst="rect">
            <a:avLst/>
          </a:prstGeom>
        </p:spPr>
      </p:pic>
      <p:sp>
        <p:nvSpPr>
          <p:cNvPr id="38" name="Rectangle 37">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155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A313-3098-4BC2-AC7B-2BD6589C4716}"/>
              </a:ext>
            </a:extLst>
          </p:cNvPr>
          <p:cNvSpPr>
            <a:spLocks noGrp="1"/>
          </p:cNvSpPr>
          <p:nvPr>
            <p:ph type="title"/>
          </p:nvPr>
        </p:nvSpPr>
        <p:spPr>
          <a:xfrm>
            <a:off x="199006" y="214514"/>
            <a:ext cx="10515600" cy="416110"/>
          </a:xfrm>
        </p:spPr>
        <p:txBody>
          <a:bodyPr>
            <a:normAutofit fontScale="90000"/>
          </a:bodyPr>
          <a:lstStyle/>
          <a:p>
            <a:r>
              <a:rPr lang="en-US" dirty="0">
                <a:solidFill>
                  <a:srgbClr val="00194C"/>
                </a:solidFill>
              </a:rPr>
              <a:t>INCOME-TYPE vs INCOME-TOTAL</a:t>
            </a:r>
          </a:p>
        </p:txBody>
      </p:sp>
      <p:sp>
        <p:nvSpPr>
          <p:cNvPr id="3" name="Content Placeholder 2">
            <a:extLst>
              <a:ext uri="{FF2B5EF4-FFF2-40B4-BE49-F238E27FC236}">
                <a16:creationId xmlns:a16="http://schemas.microsoft.com/office/drawing/2014/main" id="{F4525416-C009-405B-85B2-981CAABCFAB9}"/>
              </a:ext>
            </a:extLst>
          </p:cNvPr>
          <p:cNvSpPr>
            <a:spLocks noGrp="1"/>
          </p:cNvSpPr>
          <p:nvPr>
            <p:ph idx="1"/>
          </p:nvPr>
        </p:nvSpPr>
        <p:spPr>
          <a:xfrm>
            <a:off x="6784942" y="1625785"/>
            <a:ext cx="4235483" cy="4351338"/>
          </a:xfrm>
        </p:spPr>
        <p:txBody>
          <a:bodyPr>
            <a:normAutofit/>
          </a:bodyPr>
          <a:lstStyle/>
          <a:p>
            <a:pPr marL="0" indent="0" algn="l">
              <a:buNone/>
            </a:pPr>
            <a:r>
              <a:rPr lang="en-US" sz="2000" i="0" dirty="0">
                <a:solidFill>
                  <a:srgbClr val="000000"/>
                </a:solidFill>
                <a:effectLst/>
              </a:rPr>
              <a:t>Inference on relation between Income Type vs Income Total for defaulters and non defaulters :</a:t>
            </a:r>
          </a:p>
          <a:p>
            <a:pPr marL="0" indent="0" algn="l">
              <a:buNone/>
            </a:pPr>
            <a:endParaRPr lang="en-US" sz="2000" i="0" dirty="0">
              <a:solidFill>
                <a:srgbClr val="000000"/>
              </a:solidFill>
              <a:effectLst/>
            </a:endParaRPr>
          </a:p>
          <a:p>
            <a:pPr algn="l"/>
            <a:r>
              <a:rPr lang="en-US" sz="1600" i="0" dirty="0">
                <a:solidFill>
                  <a:srgbClr val="000000"/>
                </a:solidFill>
                <a:effectLst/>
              </a:rPr>
              <a:t>1.In defaulters we see that maternity and unemployed income types earn the least. And we have seen that they defaulted the most in univariate analysis</a:t>
            </a:r>
          </a:p>
          <a:p>
            <a:pPr algn="l"/>
            <a:r>
              <a:rPr lang="en-US" sz="1600" i="0" dirty="0">
                <a:solidFill>
                  <a:srgbClr val="000000"/>
                </a:solidFill>
                <a:effectLst/>
              </a:rPr>
              <a:t>2. Businessman earns the highest and we saw that that they defaulted least only next to students in our univariate analysis. So banks should consider giving loans more to businessman income type</a:t>
            </a:r>
          </a:p>
          <a:p>
            <a:endParaRPr lang="en-US" dirty="0"/>
          </a:p>
        </p:txBody>
      </p:sp>
      <p:pic>
        <p:nvPicPr>
          <p:cNvPr id="5" name="Picture 4">
            <a:extLst>
              <a:ext uri="{FF2B5EF4-FFF2-40B4-BE49-F238E27FC236}">
                <a16:creationId xmlns:a16="http://schemas.microsoft.com/office/drawing/2014/main" id="{281E1ADD-0D21-456D-A0B9-3B13F7BC4E33}"/>
              </a:ext>
            </a:extLst>
          </p:cNvPr>
          <p:cNvPicPr>
            <a:picLocks noChangeAspect="1"/>
          </p:cNvPicPr>
          <p:nvPr/>
        </p:nvPicPr>
        <p:blipFill rotWithShape="1">
          <a:blip r:embed="rId2"/>
          <a:srcRect l="19223" t="31933" r="18855" b="6442"/>
          <a:stretch/>
        </p:blipFill>
        <p:spPr>
          <a:xfrm>
            <a:off x="199006" y="3616107"/>
            <a:ext cx="6582965" cy="3241893"/>
          </a:xfrm>
          <a:prstGeom prst="rect">
            <a:avLst/>
          </a:prstGeom>
        </p:spPr>
      </p:pic>
      <p:pic>
        <p:nvPicPr>
          <p:cNvPr id="7" name="Picture 6">
            <a:extLst>
              <a:ext uri="{FF2B5EF4-FFF2-40B4-BE49-F238E27FC236}">
                <a16:creationId xmlns:a16="http://schemas.microsoft.com/office/drawing/2014/main" id="{FCFC951A-F3A8-4097-A61B-3C56D7E41EE5}"/>
              </a:ext>
            </a:extLst>
          </p:cNvPr>
          <p:cNvPicPr>
            <a:picLocks noChangeAspect="1"/>
          </p:cNvPicPr>
          <p:nvPr/>
        </p:nvPicPr>
        <p:blipFill rotWithShape="1">
          <a:blip r:embed="rId3"/>
          <a:srcRect l="20006" t="24712" r="18807" b="16397"/>
          <a:stretch/>
        </p:blipFill>
        <p:spPr>
          <a:xfrm>
            <a:off x="201976" y="695325"/>
            <a:ext cx="6582965" cy="3009900"/>
          </a:xfrm>
          <a:prstGeom prst="rect">
            <a:avLst/>
          </a:prstGeom>
        </p:spPr>
      </p:pic>
    </p:spTree>
    <p:extLst>
      <p:ext uri="{BB962C8B-B14F-4D97-AF65-F5344CB8AC3E}">
        <p14:creationId xmlns:p14="http://schemas.microsoft.com/office/powerpoint/2010/main" val="649893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8D05D5-F63D-477E-94D2-6FE987BAE817}"/>
              </a:ext>
            </a:extLst>
          </p:cNvPr>
          <p:cNvSpPr>
            <a:spLocks noGrp="1"/>
          </p:cNvSpPr>
          <p:nvPr>
            <p:ph type="title"/>
          </p:nvPr>
        </p:nvSpPr>
        <p:spPr>
          <a:xfrm>
            <a:off x="953583" y="456992"/>
            <a:ext cx="9739477" cy="991596"/>
          </a:xfrm>
        </p:spPr>
        <p:txBody>
          <a:bodyPr>
            <a:normAutofit/>
          </a:bodyPr>
          <a:lstStyle/>
          <a:p>
            <a:r>
              <a:rPr lang="en-US" sz="4200" dirty="0"/>
              <a:t>Multivariate Analysis (numeric variables)</a:t>
            </a:r>
          </a:p>
        </p:txBody>
      </p:sp>
      <p:sp>
        <p:nvSpPr>
          <p:cNvPr id="29" name="Rectangle 2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32"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6A80C80-6AC1-42C8-8FFA-6FE8E65547F5}"/>
              </a:ext>
            </a:extLst>
          </p:cNvPr>
          <p:cNvSpPr>
            <a:spLocks noGrp="1"/>
          </p:cNvSpPr>
          <p:nvPr>
            <p:ph idx="1"/>
          </p:nvPr>
        </p:nvSpPr>
        <p:spPr>
          <a:xfrm>
            <a:off x="732721" y="3359487"/>
            <a:ext cx="3450681" cy="3034862"/>
          </a:xfrm>
        </p:spPr>
        <p:txBody>
          <a:bodyPr anchor="ctr">
            <a:normAutofit lnSpcReduction="10000"/>
          </a:bodyPr>
          <a:lstStyle/>
          <a:p>
            <a:pPr marL="0" indent="0">
              <a:buNone/>
            </a:pPr>
            <a:r>
              <a:rPr lang="en-US" sz="1800" b="1" dirty="0"/>
              <a:t>Inferences:</a:t>
            </a:r>
          </a:p>
          <a:p>
            <a:pPr marL="0" indent="0">
              <a:buNone/>
            </a:pPr>
            <a:r>
              <a:rPr lang="en-US" sz="1800" dirty="0"/>
              <a:t>Correlating factors amongst the loan applicants :</a:t>
            </a:r>
          </a:p>
          <a:p>
            <a:pPr marL="0" indent="0">
              <a:buNone/>
            </a:pPr>
            <a:endParaRPr lang="en-US" sz="800" dirty="0"/>
          </a:p>
          <a:p>
            <a:r>
              <a:rPr lang="en-US" sz="1600" dirty="0"/>
              <a:t>Credit amount is highly correlated with amount of goods price loan annuity total income.</a:t>
            </a:r>
          </a:p>
          <a:p>
            <a:pPr marL="0" indent="0">
              <a:buNone/>
            </a:pPr>
            <a:endParaRPr lang="en-US" sz="1600" dirty="0"/>
          </a:p>
          <a:p>
            <a:r>
              <a:rPr lang="en-US" sz="1600" dirty="0"/>
              <a:t>Also, the applicants have high correlation in number of days employed.</a:t>
            </a:r>
          </a:p>
          <a:p>
            <a:endParaRPr lang="en-US" sz="1800" dirty="0"/>
          </a:p>
        </p:txBody>
      </p:sp>
      <p:pic>
        <p:nvPicPr>
          <p:cNvPr id="4" name="Picture 3">
            <a:extLst>
              <a:ext uri="{FF2B5EF4-FFF2-40B4-BE49-F238E27FC236}">
                <a16:creationId xmlns:a16="http://schemas.microsoft.com/office/drawing/2014/main" id="{30FE54E5-0F26-4CA9-889A-9237767D23AB}"/>
              </a:ext>
            </a:extLst>
          </p:cNvPr>
          <p:cNvPicPr>
            <a:picLocks noChangeAspect="1"/>
          </p:cNvPicPr>
          <p:nvPr/>
        </p:nvPicPr>
        <p:blipFill rotWithShape="1">
          <a:blip r:embed="rId2"/>
          <a:srcRect l="20859" t="23472" r="15000" b="5278"/>
          <a:stretch/>
        </p:blipFill>
        <p:spPr>
          <a:xfrm>
            <a:off x="4183402" y="1855434"/>
            <a:ext cx="7973126" cy="4814732"/>
          </a:xfrm>
          <a:prstGeom prst="rect">
            <a:avLst/>
          </a:prstGeom>
        </p:spPr>
      </p:pic>
    </p:spTree>
    <p:extLst>
      <p:ext uri="{BB962C8B-B14F-4D97-AF65-F5344CB8AC3E}">
        <p14:creationId xmlns:p14="http://schemas.microsoft.com/office/powerpoint/2010/main" val="2530131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6F6DFF-EE7F-49B0-B0F8-106AC6838606}"/>
              </a:ext>
            </a:extLst>
          </p:cNvPr>
          <p:cNvSpPr>
            <a:spLocks noGrp="1"/>
          </p:cNvSpPr>
          <p:nvPr>
            <p:ph type="title"/>
          </p:nvPr>
        </p:nvSpPr>
        <p:spPr>
          <a:xfrm>
            <a:off x="977349" y="691420"/>
            <a:ext cx="4264888" cy="904893"/>
          </a:xfrm>
        </p:spPr>
        <p:txBody>
          <a:bodyPr>
            <a:normAutofit/>
          </a:bodyPr>
          <a:lstStyle/>
          <a:p>
            <a:r>
              <a:rPr lang="en-US" sz="4200" dirty="0"/>
              <a:t>Pair Plot</a:t>
            </a:r>
          </a:p>
        </p:txBody>
      </p:sp>
      <p:sp>
        <p:nvSpPr>
          <p:cNvPr id="14" name="Rectangle 1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7"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CC5073-2172-4489-9ED0-1AEAEAA2656C}"/>
              </a:ext>
            </a:extLst>
          </p:cNvPr>
          <p:cNvSpPr>
            <a:spLocks noGrp="1"/>
          </p:cNvSpPr>
          <p:nvPr>
            <p:ph idx="1"/>
          </p:nvPr>
        </p:nvSpPr>
        <p:spPr>
          <a:xfrm>
            <a:off x="634238" y="3429000"/>
            <a:ext cx="4504214" cy="3034862"/>
          </a:xfrm>
        </p:spPr>
        <p:txBody>
          <a:bodyPr anchor="ctr">
            <a:normAutofit/>
          </a:bodyPr>
          <a:lstStyle/>
          <a:p>
            <a:pPr marL="0" indent="0">
              <a:buNone/>
            </a:pPr>
            <a:r>
              <a:rPr lang="en-US" sz="1600" b="1" i="0" dirty="0">
                <a:effectLst/>
                <a:latin typeface="Candara" panose="020E0502030303020204" pitchFamily="34" charset="0"/>
              </a:rPr>
              <a:t>Inference on relation between various numerical variables in non defaulters </a:t>
            </a:r>
            <a:r>
              <a:rPr lang="en-US" sz="1600" b="1" i="0" dirty="0" err="1">
                <a:effectLst/>
                <a:latin typeface="Candara" panose="020E0502030303020204" pitchFamily="34" charset="0"/>
              </a:rPr>
              <a:t>dataframe</a:t>
            </a:r>
            <a:r>
              <a:rPr lang="en-US" sz="1600" b="1" i="0" dirty="0">
                <a:effectLst/>
                <a:latin typeface="Candara" panose="020E0502030303020204" pitchFamily="34" charset="0"/>
              </a:rPr>
              <a:t> :</a:t>
            </a:r>
          </a:p>
          <a:p>
            <a:pPr marL="0" indent="0">
              <a:buNone/>
            </a:pPr>
            <a:endParaRPr lang="en-US" sz="800" b="0" i="0" dirty="0">
              <a:effectLst/>
            </a:endParaRPr>
          </a:p>
          <a:p>
            <a:r>
              <a:rPr lang="en-US" sz="1500" i="0" dirty="0">
                <a:effectLst/>
              </a:rPr>
              <a:t>1. </a:t>
            </a:r>
            <a:r>
              <a:rPr lang="en-US" sz="1500" b="1" i="0" dirty="0">
                <a:effectLst/>
              </a:rPr>
              <a:t>Credited Amount, Annuity amount and Goods price amount are pairwise linearly proportional to each other</a:t>
            </a:r>
          </a:p>
          <a:p>
            <a:r>
              <a:rPr lang="en-US" sz="1500" i="0" dirty="0">
                <a:effectLst/>
              </a:rPr>
              <a:t>2. We also see that </a:t>
            </a:r>
            <a:r>
              <a:rPr lang="en-US" sz="1500" b="1" i="0" dirty="0">
                <a:effectLst/>
              </a:rPr>
              <a:t>EXT </a:t>
            </a:r>
            <a:r>
              <a:rPr lang="en-US" sz="1500" b="1" dirty="0"/>
              <a:t>S</a:t>
            </a:r>
            <a:r>
              <a:rPr lang="en-US" sz="1500" b="1" i="0" dirty="0">
                <a:effectLst/>
              </a:rPr>
              <a:t>core </a:t>
            </a:r>
            <a:r>
              <a:rPr lang="en-US" sz="1500" i="0" dirty="0">
                <a:effectLst/>
              </a:rPr>
              <a:t>is high in non defaulters by its distribution which is skewed to right</a:t>
            </a:r>
          </a:p>
          <a:p>
            <a:r>
              <a:rPr lang="en-US" sz="1500" i="0" dirty="0">
                <a:effectLst/>
              </a:rPr>
              <a:t>3. AMT_INCOME_TOTAL does not have very strong relation with others. It maintains a uniform pattern.</a:t>
            </a:r>
          </a:p>
          <a:p>
            <a:endParaRPr lang="en-US" sz="1500" dirty="0"/>
          </a:p>
        </p:txBody>
      </p:sp>
      <p:pic>
        <p:nvPicPr>
          <p:cNvPr id="5" name="Picture 4" descr="A picture containing calendar&#10;&#10;Description automatically generated">
            <a:extLst>
              <a:ext uri="{FF2B5EF4-FFF2-40B4-BE49-F238E27FC236}">
                <a16:creationId xmlns:a16="http://schemas.microsoft.com/office/drawing/2014/main" id="{BC991661-2F6E-4A4A-8072-6F3D96404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342" y="0"/>
            <a:ext cx="7126610" cy="6743700"/>
          </a:xfrm>
          <a:prstGeom prst="rect">
            <a:avLst/>
          </a:prstGeom>
        </p:spPr>
      </p:pic>
    </p:spTree>
    <p:extLst>
      <p:ext uri="{BB962C8B-B14F-4D97-AF65-F5344CB8AC3E}">
        <p14:creationId xmlns:p14="http://schemas.microsoft.com/office/powerpoint/2010/main" val="1441421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33EDA0D-F54B-48BB-9910-7DB6A5FBA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3A73256-0EB9-4289-A040-E77C05B42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395820"/>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4FE2E0-0356-4DC9-A129-5C677E5BB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AF9516E-11D6-4EBA-B6FD-722514EE9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395815"/>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E68CD86-EBCA-4577-B9FD-960CCEE8C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376835"/>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9F0717-761D-4E29-82C9-621CCC1B39E3}"/>
              </a:ext>
            </a:extLst>
          </p:cNvPr>
          <p:cNvSpPr>
            <a:spLocks noGrp="1"/>
          </p:cNvSpPr>
          <p:nvPr>
            <p:ph type="title"/>
          </p:nvPr>
        </p:nvSpPr>
        <p:spPr>
          <a:xfrm>
            <a:off x="160401" y="181077"/>
            <a:ext cx="9748522" cy="841354"/>
          </a:xfrm>
        </p:spPr>
        <p:txBody>
          <a:bodyPr>
            <a:normAutofit fontScale="90000"/>
          </a:bodyPr>
          <a:lstStyle/>
          <a:p>
            <a:r>
              <a:rPr lang="en-US" sz="3100" b="1" i="0" dirty="0">
                <a:solidFill>
                  <a:srgbClr val="FFFFFF"/>
                </a:solidFill>
                <a:effectLst/>
              </a:rPr>
              <a:t>Bivariate Analysis Conclusion -Top drivers for loan defaulters</a:t>
            </a:r>
            <a:br>
              <a:rPr lang="en-US" sz="3100" b="1" i="0" dirty="0">
                <a:solidFill>
                  <a:srgbClr val="FFFFFF"/>
                </a:solidFill>
                <a:effectLst/>
                <a:latin typeface="Helvetica Neue"/>
              </a:rPr>
            </a:br>
            <a:endParaRPr lang="en-US" sz="3100" dirty="0">
              <a:solidFill>
                <a:srgbClr val="FFFFFF"/>
              </a:solidFill>
            </a:endParaRPr>
          </a:p>
        </p:txBody>
      </p:sp>
      <p:pic>
        <p:nvPicPr>
          <p:cNvPr id="5" name="Picture 4" descr="Logo, company name&#10;&#10;Description automatically generated">
            <a:extLst>
              <a:ext uri="{FF2B5EF4-FFF2-40B4-BE49-F238E27FC236}">
                <a16:creationId xmlns:a16="http://schemas.microsoft.com/office/drawing/2014/main" id="{79BD032E-E844-46E5-8C6F-F6471FAFC4EE}"/>
              </a:ext>
            </a:extLst>
          </p:cNvPr>
          <p:cNvPicPr>
            <a:picLocks noChangeAspect="1"/>
          </p:cNvPicPr>
          <p:nvPr/>
        </p:nvPicPr>
        <p:blipFill rotWithShape="1">
          <a:blip r:embed="rId2">
            <a:extLst>
              <a:ext uri="{28A0092B-C50C-407E-A947-70E740481C1C}">
                <a14:useLocalDpi xmlns:a14="http://schemas.microsoft.com/office/drawing/2010/main" val="0"/>
              </a:ext>
            </a:extLst>
          </a:blip>
          <a:srcRect r="-6" b="36407"/>
          <a:stretch/>
        </p:blipFill>
        <p:spPr>
          <a:xfrm>
            <a:off x="2425945" y="1139372"/>
            <a:ext cx="2112569" cy="2039264"/>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13" name="Picture 12" descr="Icon&#10;&#10;Description automatically generated">
            <a:extLst>
              <a:ext uri="{FF2B5EF4-FFF2-40B4-BE49-F238E27FC236}">
                <a16:creationId xmlns:a16="http://schemas.microsoft.com/office/drawing/2014/main" id="{2ECFF322-EFBC-471E-9AEC-C44E5B446AF2}"/>
              </a:ext>
            </a:extLst>
          </p:cNvPr>
          <p:cNvPicPr>
            <a:picLocks noChangeAspect="1"/>
          </p:cNvPicPr>
          <p:nvPr/>
        </p:nvPicPr>
        <p:blipFill rotWithShape="1">
          <a:blip r:embed="rId3">
            <a:extLst>
              <a:ext uri="{28A0092B-C50C-407E-A947-70E740481C1C}">
                <a14:useLocalDpi xmlns:a14="http://schemas.microsoft.com/office/drawing/2010/main" val="0"/>
              </a:ext>
            </a:extLst>
          </a:blip>
          <a:srcRect l="17577" r="16919" b="-6"/>
          <a:stretch/>
        </p:blipFill>
        <p:spPr>
          <a:xfrm>
            <a:off x="7417537" y="1197910"/>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11" name="Picture 10" descr="Logo, company name&#10;&#10;Description automatically generated">
            <a:extLst>
              <a:ext uri="{FF2B5EF4-FFF2-40B4-BE49-F238E27FC236}">
                <a16:creationId xmlns:a16="http://schemas.microsoft.com/office/drawing/2014/main" id="{9EB7CCD3-B650-4A12-A4A1-E1BF59392437}"/>
              </a:ext>
            </a:extLst>
          </p:cNvPr>
          <p:cNvPicPr>
            <a:picLocks noChangeAspect="1"/>
          </p:cNvPicPr>
          <p:nvPr/>
        </p:nvPicPr>
        <p:blipFill rotWithShape="1">
          <a:blip r:embed="rId4">
            <a:extLst>
              <a:ext uri="{28A0092B-C50C-407E-A947-70E740481C1C}">
                <a14:useLocalDpi xmlns:a14="http://schemas.microsoft.com/office/drawing/2010/main" val="0"/>
              </a:ext>
            </a:extLst>
          </a:blip>
          <a:srcRect r="-6" b="-6"/>
          <a:stretch/>
        </p:blipFill>
        <p:spPr>
          <a:xfrm>
            <a:off x="4731537" y="697127"/>
            <a:ext cx="2384393" cy="2384393"/>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9" name="Picture 8">
            <a:extLst>
              <a:ext uri="{FF2B5EF4-FFF2-40B4-BE49-F238E27FC236}">
                <a16:creationId xmlns:a16="http://schemas.microsoft.com/office/drawing/2014/main" id="{10A31673-3183-4E2F-8EF4-33817403D7A9}"/>
              </a:ext>
            </a:extLst>
          </p:cNvPr>
          <p:cNvPicPr>
            <a:picLocks noChangeAspect="1"/>
          </p:cNvPicPr>
          <p:nvPr/>
        </p:nvPicPr>
        <p:blipFill rotWithShape="1">
          <a:blip r:embed="rId5">
            <a:extLst>
              <a:ext uri="{28A0092B-C50C-407E-A947-70E740481C1C}">
                <a14:useLocalDpi xmlns:a14="http://schemas.microsoft.com/office/drawing/2010/main" val="0"/>
              </a:ext>
            </a:extLst>
          </a:blip>
          <a:srcRect l="38200" r="11799"/>
          <a:stretch/>
        </p:blipFill>
        <p:spPr>
          <a:xfrm>
            <a:off x="0" y="798350"/>
            <a:ext cx="2160304" cy="2160304"/>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sp>
        <p:nvSpPr>
          <p:cNvPr id="3" name="Content Placeholder 2">
            <a:extLst>
              <a:ext uri="{FF2B5EF4-FFF2-40B4-BE49-F238E27FC236}">
                <a16:creationId xmlns:a16="http://schemas.microsoft.com/office/drawing/2014/main" id="{DDC8D219-20E5-4243-BCC9-6F6727D12E64}"/>
              </a:ext>
            </a:extLst>
          </p:cNvPr>
          <p:cNvSpPr>
            <a:spLocks noGrp="1"/>
          </p:cNvSpPr>
          <p:nvPr>
            <p:ph idx="1"/>
          </p:nvPr>
        </p:nvSpPr>
        <p:spPr>
          <a:xfrm>
            <a:off x="202531" y="3575926"/>
            <a:ext cx="11786937" cy="3259043"/>
          </a:xfrm>
        </p:spPr>
        <p:txBody>
          <a:bodyPr anchor="ctr">
            <a:normAutofit lnSpcReduction="10000"/>
          </a:bodyPr>
          <a:lstStyle/>
          <a:p>
            <a:pPr marL="0" indent="0">
              <a:buNone/>
            </a:pPr>
            <a:r>
              <a:rPr lang="en-US" sz="1400" i="0" dirty="0">
                <a:effectLst/>
              </a:rPr>
              <a:t>1. </a:t>
            </a:r>
            <a:r>
              <a:rPr lang="en-US" sz="1400" b="1" i="0" dirty="0">
                <a:effectLst/>
              </a:rPr>
              <a:t>Education Level - Income group :</a:t>
            </a:r>
          </a:p>
          <a:p>
            <a:pPr lvl="1"/>
            <a:r>
              <a:rPr lang="en-US" sz="1400" i="0" dirty="0" err="1">
                <a:effectLst/>
              </a:rPr>
              <a:t>i</a:t>
            </a:r>
            <a:r>
              <a:rPr lang="en-US" sz="1400" i="0" dirty="0">
                <a:effectLst/>
              </a:rPr>
              <a:t>. Well educated people draw higher incomes and defaulted less.</a:t>
            </a:r>
          </a:p>
          <a:p>
            <a:pPr lvl="1"/>
            <a:r>
              <a:rPr lang="en-US" sz="1400" i="0" dirty="0">
                <a:effectLst/>
              </a:rPr>
              <a:t>ii. Lower educated people draw less salaries and they defaulted more</a:t>
            </a:r>
          </a:p>
          <a:p>
            <a:pPr marL="457200" lvl="1" indent="0">
              <a:buNone/>
            </a:pPr>
            <a:endParaRPr lang="en-US" sz="800" i="0" dirty="0">
              <a:effectLst/>
            </a:endParaRPr>
          </a:p>
          <a:p>
            <a:pPr marL="0" indent="0">
              <a:buNone/>
            </a:pPr>
            <a:r>
              <a:rPr lang="en-US" sz="1400" i="0" dirty="0">
                <a:effectLst/>
              </a:rPr>
              <a:t>2. </a:t>
            </a:r>
            <a:r>
              <a:rPr lang="en-US" sz="1400" b="1" i="0" dirty="0">
                <a:effectLst/>
              </a:rPr>
              <a:t>Business Entity Type 3 - Credit Amount: </a:t>
            </a:r>
            <a:r>
              <a:rPr lang="en-US" sz="1400" i="0" dirty="0">
                <a:effectLst/>
              </a:rPr>
              <a:t>Organizations that belong to Business Entity Type 3 category have highest credit amount and they defaulted the most</a:t>
            </a:r>
          </a:p>
          <a:p>
            <a:endParaRPr lang="en-US" sz="800" i="0" dirty="0">
              <a:effectLst/>
            </a:endParaRPr>
          </a:p>
          <a:p>
            <a:pPr marL="0" indent="0">
              <a:buNone/>
            </a:pPr>
            <a:r>
              <a:rPr lang="en-US" sz="1400" i="0" dirty="0">
                <a:effectLst/>
              </a:rPr>
              <a:t>3. </a:t>
            </a:r>
            <a:r>
              <a:rPr lang="en-US" sz="1400" b="1" i="0" dirty="0">
                <a:effectLst/>
              </a:rPr>
              <a:t>Apartment </a:t>
            </a:r>
            <a:r>
              <a:rPr lang="en-US" sz="1400" i="0" dirty="0">
                <a:effectLst/>
              </a:rPr>
              <a:t>- Car Ownership: Organizations that belong to Business Entity Type 3 category have highest credit amount and they defaulted the most</a:t>
            </a:r>
          </a:p>
          <a:p>
            <a:pPr marL="0" indent="0">
              <a:buNone/>
            </a:pPr>
            <a:endParaRPr lang="en-US" sz="800" i="0" dirty="0">
              <a:effectLst/>
            </a:endParaRPr>
          </a:p>
          <a:p>
            <a:pPr marL="0" indent="0">
              <a:buNone/>
            </a:pPr>
            <a:r>
              <a:rPr lang="en-US" sz="1400" dirty="0"/>
              <a:t>4</a:t>
            </a:r>
            <a:r>
              <a:rPr lang="en-US" sz="1400" i="0" dirty="0">
                <a:effectLst/>
              </a:rPr>
              <a:t>. </a:t>
            </a:r>
            <a:r>
              <a:rPr lang="en-US" sz="1400" b="1" i="0" dirty="0">
                <a:effectLst/>
              </a:rPr>
              <a:t>Income type and income amount : </a:t>
            </a:r>
            <a:r>
              <a:rPr lang="en-US" sz="1400" i="0" dirty="0">
                <a:effectLst/>
              </a:rPr>
              <a:t>Clients of Maternity leave applied least but defaulted the most because their income level is low which is the same case with Unemployed income type. So the bank needs to carefully check the income associated with income type before lending loan</a:t>
            </a:r>
          </a:p>
          <a:p>
            <a:pPr marL="0" indent="0">
              <a:buNone/>
            </a:pPr>
            <a:endParaRPr lang="en-US" sz="800" i="0" dirty="0">
              <a:effectLst/>
            </a:endParaRPr>
          </a:p>
          <a:p>
            <a:pPr marL="0" indent="0">
              <a:buNone/>
            </a:pPr>
            <a:r>
              <a:rPr lang="en-US" sz="1400" i="0" dirty="0">
                <a:effectLst/>
              </a:rPr>
              <a:t>5. </a:t>
            </a:r>
            <a:r>
              <a:rPr lang="en-US" sz="1400" b="1" i="0" dirty="0">
                <a:effectLst/>
              </a:rPr>
              <a:t>Family Members - Credit Amount : </a:t>
            </a:r>
            <a:r>
              <a:rPr lang="en-US" sz="1400" i="0" dirty="0">
                <a:effectLst/>
              </a:rPr>
              <a:t>Families having high members count but given low credit amount tend to default less than less family members and more credit amount</a:t>
            </a:r>
          </a:p>
          <a:p>
            <a:endParaRPr lang="en-US" sz="500" dirty="0"/>
          </a:p>
        </p:txBody>
      </p:sp>
      <p:pic>
        <p:nvPicPr>
          <p:cNvPr id="7" name="Picture 6" descr="A picture containing graphical user interface&#10;&#10;Description automatically generated">
            <a:extLst>
              <a:ext uri="{FF2B5EF4-FFF2-40B4-BE49-F238E27FC236}">
                <a16:creationId xmlns:a16="http://schemas.microsoft.com/office/drawing/2014/main" id="{45B596AF-2061-4D80-B90C-0FF22C3C3C7D}"/>
              </a:ext>
            </a:extLst>
          </p:cNvPr>
          <p:cNvPicPr>
            <a:picLocks noChangeAspect="1"/>
          </p:cNvPicPr>
          <p:nvPr/>
        </p:nvPicPr>
        <p:blipFill rotWithShape="1">
          <a:blip r:embed="rId6">
            <a:extLst>
              <a:ext uri="{28A0092B-C50C-407E-A947-70E740481C1C}">
                <a14:useLocalDpi xmlns:a14="http://schemas.microsoft.com/office/drawing/2010/main" val="0"/>
              </a:ext>
            </a:extLst>
          </a:blip>
          <a:srcRect l="5895" r="5022" b="18182"/>
          <a:stretch/>
        </p:blipFill>
        <p:spPr>
          <a:xfrm>
            <a:off x="9893492" y="866723"/>
            <a:ext cx="2293364" cy="2205309"/>
          </a:xfrm>
          <a:prstGeom prst="rect">
            <a:avLst/>
          </a:prstGeom>
        </p:spPr>
      </p:pic>
    </p:spTree>
    <p:extLst>
      <p:ext uri="{BB962C8B-B14F-4D97-AF65-F5344CB8AC3E}">
        <p14:creationId xmlns:p14="http://schemas.microsoft.com/office/powerpoint/2010/main" val="1164340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07615195-501F-4D89-BF80-5E8BA71AF805}"/>
              </a:ext>
            </a:extLst>
          </p:cNvPr>
          <p:cNvPicPr>
            <a:picLocks noChangeAspect="1"/>
          </p:cNvPicPr>
          <p:nvPr/>
        </p:nvPicPr>
        <p:blipFill rotWithShape="1">
          <a:blip r:embed="rId2">
            <a:extLst>
              <a:ext uri="{28A0092B-C50C-407E-A947-70E740481C1C}">
                <a14:useLocalDpi xmlns:a14="http://schemas.microsoft.com/office/drawing/2010/main" val="0"/>
              </a:ext>
            </a:extLst>
          </a:blip>
          <a:srcRect t="8329" r="9089" b="12417"/>
          <a:stretch/>
        </p:blipFill>
        <p:spPr>
          <a:xfrm>
            <a:off x="3523488" y="9144"/>
            <a:ext cx="8668512" cy="6658356"/>
          </a:xfrm>
          <a:prstGeom prst="rect">
            <a:avLst/>
          </a:prstGeom>
        </p:spPr>
      </p:pic>
      <p:sp>
        <p:nvSpPr>
          <p:cNvPr id="22" name="Rectangle 2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541F60-8E33-4DBE-B67A-7F2E789251FA}"/>
              </a:ext>
            </a:extLst>
          </p:cNvPr>
          <p:cNvSpPr>
            <a:spLocks noGrp="1"/>
          </p:cNvSpPr>
          <p:nvPr>
            <p:ph type="title"/>
          </p:nvPr>
        </p:nvSpPr>
        <p:spPr>
          <a:xfrm>
            <a:off x="148019" y="24811"/>
            <a:ext cx="4200906" cy="737235"/>
          </a:xfrm>
        </p:spPr>
        <p:txBody>
          <a:bodyPr vert="horz" lIns="91440" tIns="45720" rIns="91440" bIns="45720" rtlCol="0" anchor="b">
            <a:normAutofit/>
          </a:bodyPr>
          <a:lstStyle/>
          <a:p>
            <a:r>
              <a:rPr lang="en-US" b="1" dirty="0"/>
              <a:t>CONCLUSION</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B5677F8-2962-4AC7-AFE1-10C31B1032AA}"/>
              </a:ext>
            </a:extLst>
          </p:cNvPr>
          <p:cNvSpPr txBox="1"/>
          <p:nvPr/>
        </p:nvSpPr>
        <p:spPr>
          <a:xfrm>
            <a:off x="352425" y="1463803"/>
            <a:ext cx="11411331" cy="4884596"/>
          </a:xfrm>
          <a:prstGeom prst="rect">
            <a:avLst/>
          </a:prstGeom>
        </p:spPr>
        <p:txBody>
          <a:bodyPr vert="horz" lIns="91440" tIns="45720" rIns="91440" bIns="45720" rtlCol="0" anchor="ctr">
            <a:normAutofit/>
          </a:bodyPr>
          <a:lstStyle/>
          <a:p>
            <a:pPr>
              <a:lnSpc>
                <a:spcPct val="90000"/>
              </a:lnSpc>
              <a:spcAft>
                <a:spcPts val="600"/>
              </a:spcAft>
            </a:pPr>
            <a:endParaRPr lang="en-US" dirty="0"/>
          </a:p>
        </p:txBody>
      </p:sp>
      <p:sp>
        <p:nvSpPr>
          <p:cNvPr id="11" name="TextBox 10">
            <a:extLst>
              <a:ext uri="{FF2B5EF4-FFF2-40B4-BE49-F238E27FC236}">
                <a16:creationId xmlns:a16="http://schemas.microsoft.com/office/drawing/2014/main" id="{C6FFEF5C-722E-4433-972A-DEF8969DBCAA}"/>
              </a:ext>
            </a:extLst>
          </p:cNvPr>
          <p:cNvSpPr txBox="1"/>
          <p:nvPr/>
        </p:nvSpPr>
        <p:spPr>
          <a:xfrm>
            <a:off x="148019" y="1132367"/>
            <a:ext cx="5791142" cy="5232202"/>
          </a:xfrm>
          <a:prstGeom prst="rect">
            <a:avLst/>
          </a:prstGeom>
          <a:noFill/>
        </p:spPr>
        <p:txBody>
          <a:bodyPr wrap="square">
            <a:spAutoFit/>
          </a:bodyPr>
          <a:lstStyle/>
          <a:p>
            <a:pPr algn="l"/>
            <a:r>
              <a:rPr lang="en-US" sz="1400" b="1" i="1" dirty="0">
                <a:solidFill>
                  <a:srgbClr val="000000"/>
                </a:solidFill>
                <a:effectLst/>
                <a:latin typeface="Helvetica Neue"/>
              </a:rPr>
              <a:t>Current Application Data insights:</a:t>
            </a:r>
          </a:p>
          <a:p>
            <a:pPr algn="l"/>
            <a:endParaRPr lang="en-US" sz="800" b="1" i="1" dirty="0">
              <a:solidFill>
                <a:srgbClr val="000000"/>
              </a:solidFill>
              <a:effectLst/>
              <a:latin typeface="Helvetica Neue"/>
            </a:endParaRPr>
          </a:p>
          <a:p>
            <a:pPr marL="342900" indent="-342900" algn="l">
              <a:buAutoNum type="arabicPeriod"/>
            </a:pPr>
            <a:r>
              <a:rPr lang="en-US" sz="1400" i="0" dirty="0">
                <a:solidFill>
                  <a:srgbClr val="000000"/>
                </a:solidFill>
                <a:effectLst/>
              </a:rPr>
              <a:t>There has been a case where a </a:t>
            </a:r>
            <a:r>
              <a:rPr lang="en-US" sz="1400" b="1" i="0" dirty="0">
                <a:solidFill>
                  <a:srgbClr val="000000"/>
                </a:solidFill>
                <a:effectLst/>
              </a:rPr>
              <a:t>20 member family client </a:t>
            </a:r>
            <a:r>
              <a:rPr lang="en-US" sz="1400" i="0" dirty="0">
                <a:solidFill>
                  <a:srgbClr val="000000"/>
                </a:solidFill>
                <a:effectLst/>
              </a:rPr>
              <a:t>did not default as credit amount was low. This can be considered as a positive aspect to strategize reaching out clients with more or less family members with less credit amount or more interest rate in the latter case</a:t>
            </a:r>
          </a:p>
          <a:p>
            <a:pPr marL="342900" indent="-342900" algn="l">
              <a:buAutoNum type="arabicPeriod"/>
            </a:pPr>
            <a:endParaRPr lang="en-US" sz="1400" dirty="0">
              <a:solidFill>
                <a:srgbClr val="000000"/>
              </a:solidFill>
            </a:endParaRPr>
          </a:p>
          <a:p>
            <a:pPr algn="l"/>
            <a:endParaRPr lang="en-US" sz="1400" i="0" dirty="0">
              <a:solidFill>
                <a:srgbClr val="000000"/>
              </a:solidFill>
              <a:effectLst/>
            </a:endParaRPr>
          </a:p>
          <a:p>
            <a:pPr algn="l"/>
            <a:r>
              <a:rPr lang="en-US" sz="1600" b="1" i="1" dirty="0">
                <a:solidFill>
                  <a:srgbClr val="000000"/>
                </a:solidFill>
                <a:effectLst/>
              </a:rPr>
              <a:t>Previous clients data insights:</a:t>
            </a:r>
          </a:p>
          <a:p>
            <a:pPr algn="l"/>
            <a:endParaRPr lang="en-US" sz="800" i="1" dirty="0">
              <a:solidFill>
                <a:srgbClr val="000000"/>
              </a:solidFill>
            </a:endParaRPr>
          </a:p>
          <a:p>
            <a:pPr algn="l"/>
            <a:endParaRPr lang="en-US" sz="800" i="1" dirty="0">
              <a:solidFill>
                <a:srgbClr val="000000"/>
              </a:solidFill>
              <a:effectLst/>
            </a:endParaRPr>
          </a:p>
          <a:p>
            <a:r>
              <a:rPr lang="en-US" sz="1400" dirty="0">
                <a:solidFill>
                  <a:srgbClr val="000000"/>
                </a:solidFill>
              </a:rPr>
              <a:t>1. 91% </a:t>
            </a:r>
            <a:r>
              <a:rPr lang="en-US" sz="1400" i="0" dirty="0">
                <a:solidFill>
                  <a:srgbClr val="000000"/>
                </a:solidFill>
                <a:effectLst/>
              </a:rPr>
              <a:t>of </a:t>
            </a:r>
            <a:r>
              <a:rPr lang="en-US" sz="1400" b="1" i="0" dirty="0">
                <a:solidFill>
                  <a:srgbClr val="000000"/>
                </a:solidFill>
                <a:effectLst/>
              </a:rPr>
              <a:t>previously</a:t>
            </a:r>
            <a:r>
              <a:rPr lang="en-US" sz="1400" i="0" dirty="0">
                <a:solidFill>
                  <a:srgbClr val="000000"/>
                </a:solidFill>
                <a:effectLst/>
              </a:rPr>
              <a:t> </a:t>
            </a:r>
            <a:r>
              <a:rPr lang="en-US" sz="1400" b="1" i="0" dirty="0">
                <a:solidFill>
                  <a:srgbClr val="000000"/>
                </a:solidFill>
                <a:effectLst/>
              </a:rPr>
              <a:t>cancelled</a:t>
            </a:r>
            <a:r>
              <a:rPr lang="en-US" sz="1400" i="0" dirty="0">
                <a:solidFill>
                  <a:srgbClr val="000000"/>
                </a:solidFill>
                <a:effectLst/>
              </a:rPr>
              <a:t> clients have repaid in current application</a:t>
            </a:r>
          </a:p>
          <a:p>
            <a:pPr algn="l"/>
            <a:endParaRPr lang="en-US" sz="1400" i="0" dirty="0">
              <a:solidFill>
                <a:srgbClr val="000000"/>
              </a:solidFill>
              <a:effectLst/>
            </a:endParaRPr>
          </a:p>
          <a:p>
            <a:pPr algn="l"/>
            <a:r>
              <a:rPr lang="en-US" sz="1400" i="0" dirty="0">
                <a:solidFill>
                  <a:srgbClr val="000000"/>
                </a:solidFill>
                <a:effectLst/>
              </a:rPr>
              <a:t>2. </a:t>
            </a:r>
            <a:r>
              <a:rPr lang="en-US" sz="1400" b="1" i="0" dirty="0">
                <a:solidFill>
                  <a:srgbClr val="000000"/>
                </a:solidFill>
                <a:effectLst/>
              </a:rPr>
              <a:t>88% of refused clients </a:t>
            </a:r>
            <a:r>
              <a:rPr lang="en-US" sz="1400" i="0" dirty="0">
                <a:solidFill>
                  <a:srgbClr val="000000"/>
                </a:solidFill>
                <a:effectLst/>
              </a:rPr>
              <a:t>have also repaid in the current application</a:t>
            </a:r>
          </a:p>
          <a:p>
            <a:pPr algn="l"/>
            <a:endParaRPr lang="en-US" sz="1400" i="0" dirty="0">
              <a:solidFill>
                <a:srgbClr val="000000"/>
              </a:solidFill>
              <a:effectLst/>
            </a:endParaRPr>
          </a:p>
          <a:p>
            <a:pPr algn="l"/>
            <a:r>
              <a:rPr lang="en-US" sz="1400" i="0" dirty="0">
                <a:solidFill>
                  <a:srgbClr val="000000"/>
                </a:solidFill>
                <a:effectLst/>
              </a:rPr>
              <a:t>3. </a:t>
            </a:r>
            <a:r>
              <a:rPr lang="en-US" sz="1400" b="1" i="0" dirty="0">
                <a:solidFill>
                  <a:srgbClr val="000000"/>
                </a:solidFill>
                <a:effectLst/>
              </a:rPr>
              <a:t>92% of clients who has unused the offer </a:t>
            </a:r>
            <a:r>
              <a:rPr lang="en-US" sz="1400" i="0" dirty="0">
                <a:solidFill>
                  <a:srgbClr val="000000"/>
                </a:solidFill>
                <a:effectLst/>
              </a:rPr>
              <a:t>have taken and repaid it n current application</a:t>
            </a:r>
          </a:p>
          <a:p>
            <a:pPr algn="l"/>
            <a:endParaRPr lang="en-US" sz="1400" dirty="0">
              <a:solidFill>
                <a:srgbClr val="000000"/>
              </a:solidFill>
            </a:endParaRPr>
          </a:p>
          <a:p>
            <a:pPr algn="l"/>
            <a:endParaRPr lang="en-US" sz="1400" i="0" dirty="0">
              <a:solidFill>
                <a:srgbClr val="000000"/>
              </a:solidFill>
              <a:effectLst/>
            </a:endParaRPr>
          </a:p>
          <a:p>
            <a:pPr algn="l"/>
            <a:r>
              <a:rPr lang="en-US" i="1" dirty="0">
                <a:solidFill>
                  <a:srgbClr val="F19B61"/>
                </a:solidFill>
                <a:effectLst/>
              </a:rPr>
              <a:t>Based on these we can conclude that bank should not forgot previously cancelled , refused or unused offer clients and look into the details and provide loans to the maximum possible extent in order not to lose client and business.</a:t>
            </a:r>
          </a:p>
        </p:txBody>
      </p:sp>
      <p:cxnSp>
        <p:nvCxnSpPr>
          <p:cNvPr id="9" name="Straight Connector 8">
            <a:extLst>
              <a:ext uri="{FF2B5EF4-FFF2-40B4-BE49-F238E27FC236}">
                <a16:creationId xmlns:a16="http://schemas.microsoft.com/office/drawing/2014/main" id="{EFC144D0-5F9B-4420-99BD-F8F28C741E66}"/>
              </a:ext>
            </a:extLst>
          </p:cNvPr>
          <p:cNvCxnSpPr/>
          <p:nvPr/>
        </p:nvCxnSpPr>
        <p:spPr>
          <a:xfrm>
            <a:off x="3009530" y="6179723"/>
            <a:ext cx="3187083"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047006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DA5BA-764F-4AA9-AA32-55BA8CCE2D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13DAC1-B0CE-441E-8F4D-09BAC1C8E200}"/>
              </a:ext>
            </a:extLst>
          </p:cNvPr>
          <p:cNvSpPr>
            <a:spLocks noGrp="1"/>
          </p:cNvSpPr>
          <p:nvPr>
            <p:ph idx="1"/>
          </p:nvPr>
        </p:nvSpPr>
        <p:spPr/>
        <p:txBody>
          <a:bodyPr/>
          <a:lstStyle/>
          <a:p>
            <a:r>
              <a:rPr lang="en-US"/>
              <a:t>THANK YOU</a:t>
            </a:r>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A07920DE-F7CB-436E-AEF4-D4425B9C8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6ED1829-3B95-4A17-8B56-10F095F24EFC}"/>
              </a:ext>
            </a:extLst>
          </p:cNvPr>
          <p:cNvSpPr txBox="1"/>
          <p:nvPr/>
        </p:nvSpPr>
        <p:spPr>
          <a:xfrm>
            <a:off x="5821254" y="4710685"/>
            <a:ext cx="6065945" cy="1107996"/>
          </a:xfrm>
          <a:prstGeom prst="rect">
            <a:avLst/>
          </a:prstGeom>
          <a:solidFill>
            <a:srgbClr val="002060"/>
          </a:solidFill>
          <a:effectLst>
            <a:reflection blurRad="6350" stA="50000" endA="295" endPos="92000" dist="101600" dir="5400000" sy="-100000" algn="bl" rotWithShape="0"/>
          </a:effectLst>
        </p:spPr>
        <p:txBody>
          <a:bodyPr wrap="square" rtlCol="0">
            <a:spAutoFit/>
          </a:bodyPr>
          <a:lstStyle/>
          <a:p>
            <a:r>
              <a:rPr lang="en-US" sz="6600" dirty="0">
                <a:solidFill>
                  <a:schemeClr val="bg1"/>
                </a:solidFill>
                <a:latin typeface="Cavolini" panose="03000502040302020204" pitchFamily="66" charset="0"/>
                <a:cs typeface="Cavolini" panose="03000502040302020204" pitchFamily="66" charset="0"/>
              </a:rPr>
              <a:t>THANK YOU</a:t>
            </a:r>
          </a:p>
        </p:txBody>
      </p:sp>
    </p:spTree>
    <p:extLst>
      <p:ext uri="{BB962C8B-B14F-4D97-AF65-F5344CB8AC3E}">
        <p14:creationId xmlns:p14="http://schemas.microsoft.com/office/powerpoint/2010/main" val="1377736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07A6F2-C119-4E9C-A35D-3C5BD678447B}"/>
              </a:ext>
            </a:extLst>
          </p:cNvPr>
          <p:cNvSpPr>
            <a:spLocks noGrp="1"/>
          </p:cNvSpPr>
          <p:nvPr>
            <p:ph type="title"/>
          </p:nvPr>
        </p:nvSpPr>
        <p:spPr>
          <a:xfrm>
            <a:off x="391842" y="343665"/>
            <a:ext cx="3718362" cy="532387"/>
          </a:xfrm>
          <a:solidFill>
            <a:srgbClr val="00194C"/>
          </a:solidFill>
        </p:spPr>
        <p:txBody>
          <a:bodyPr vert="horz" lIns="91440" tIns="45720" rIns="91440" bIns="45720" rtlCol="0" anchor="b">
            <a:normAutofit/>
          </a:bodyPr>
          <a:lstStyle/>
          <a:p>
            <a:r>
              <a:rPr lang="en-US" sz="2400" kern="1200" dirty="0">
                <a:solidFill>
                  <a:srgbClr val="FFFFFF"/>
                </a:solidFill>
                <a:latin typeface="+mj-lt"/>
                <a:ea typeface="+mj-ea"/>
                <a:cs typeface="+mj-cs"/>
              </a:rPr>
              <a:t>Outliers/Imputation Analysis</a:t>
            </a:r>
          </a:p>
        </p:txBody>
      </p:sp>
      <p:pic>
        <p:nvPicPr>
          <p:cNvPr id="16" name="Picture 15">
            <a:extLst>
              <a:ext uri="{FF2B5EF4-FFF2-40B4-BE49-F238E27FC236}">
                <a16:creationId xmlns:a16="http://schemas.microsoft.com/office/drawing/2014/main" id="{E7380D44-AB8E-48B1-89D7-89A93714C787}"/>
              </a:ext>
            </a:extLst>
          </p:cNvPr>
          <p:cNvPicPr>
            <a:picLocks noChangeAspect="1"/>
          </p:cNvPicPr>
          <p:nvPr/>
        </p:nvPicPr>
        <p:blipFill rotWithShape="1">
          <a:blip r:embed="rId2"/>
          <a:srcRect l="20383" t="35161" r="19626" b="12453"/>
          <a:stretch/>
        </p:blipFill>
        <p:spPr>
          <a:xfrm>
            <a:off x="4208945" y="180119"/>
            <a:ext cx="4541798" cy="2194481"/>
          </a:xfrm>
          <a:prstGeom prst="rect">
            <a:avLst/>
          </a:prstGeom>
        </p:spPr>
      </p:pic>
      <p:pic>
        <p:nvPicPr>
          <p:cNvPr id="7" name="Picture 6">
            <a:extLst>
              <a:ext uri="{FF2B5EF4-FFF2-40B4-BE49-F238E27FC236}">
                <a16:creationId xmlns:a16="http://schemas.microsoft.com/office/drawing/2014/main" id="{303A4536-0542-4A84-95D7-40DF755A4131}"/>
              </a:ext>
            </a:extLst>
          </p:cNvPr>
          <p:cNvPicPr>
            <a:picLocks noChangeAspect="1"/>
          </p:cNvPicPr>
          <p:nvPr/>
        </p:nvPicPr>
        <p:blipFill rotWithShape="1">
          <a:blip r:embed="rId3"/>
          <a:srcRect l="16667" t="37930" r="42944" b="20546"/>
          <a:stretch/>
        </p:blipFill>
        <p:spPr>
          <a:xfrm>
            <a:off x="8894339" y="192415"/>
            <a:ext cx="3169090" cy="1973746"/>
          </a:xfrm>
          <a:prstGeom prst="rect">
            <a:avLst/>
          </a:prstGeom>
        </p:spPr>
      </p:pic>
      <p:sp>
        <p:nvSpPr>
          <p:cNvPr id="12" name="TextBox 11">
            <a:extLst>
              <a:ext uri="{FF2B5EF4-FFF2-40B4-BE49-F238E27FC236}">
                <a16:creationId xmlns:a16="http://schemas.microsoft.com/office/drawing/2014/main" id="{A225F658-6B18-4851-84B4-F456D123C801}"/>
              </a:ext>
            </a:extLst>
          </p:cNvPr>
          <p:cNvSpPr txBox="1"/>
          <p:nvPr/>
        </p:nvSpPr>
        <p:spPr>
          <a:xfrm>
            <a:off x="397840" y="1393793"/>
            <a:ext cx="3366292" cy="5120541"/>
          </a:xfrm>
          <a:prstGeom prst="rect">
            <a:avLst/>
          </a:prstGeom>
          <a:solidFill>
            <a:schemeClr val="tx2">
              <a:lumMod val="75000"/>
            </a:schemeClr>
          </a:solidFill>
        </p:spPr>
        <p:txBody>
          <a:bodyPr vert="horz" lIns="91440" tIns="45720" rIns="91440" bIns="45720" rtlCol="0" anchor="t">
            <a:normAutofit fontScale="92500" lnSpcReduction="10000"/>
          </a:bodyPr>
          <a:lstStyle/>
          <a:p>
            <a:pPr>
              <a:lnSpc>
                <a:spcPct val="90000"/>
              </a:lnSpc>
              <a:spcAft>
                <a:spcPts val="600"/>
              </a:spcAft>
            </a:pPr>
            <a:r>
              <a:rPr lang="en-US" sz="1400" b="1" dirty="0">
                <a:solidFill>
                  <a:srgbClr val="FFFFFF"/>
                </a:solidFill>
              </a:rPr>
              <a:t>No Outliers observed  in :</a:t>
            </a:r>
          </a:p>
          <a:p>
            <a:pPr>
              <a:lnSpc>
                <a:spcPct val="90000"/>
              </a:lnSpc>
              <a:spcAft>
                <a:spcPts val="600"/>
              </a:spcAft>
            </a:pPr>
            <a:endParaRPr lang="en-US" sz="1400" b="1" dirty="0">
              <a:solidFill>
                <a:srgbClr val="FFFFFF"/>
              </a:solidFill>
            </a:endParaRPr>
          </a:p>
          <a:p>
            <a:pPr indent="-228600">
              <a:lnSpc>
                <a:spcPct val="90000"/>
              </a:lnSpc>
              <a:spcAft>
                <a:spcPts val="600"/>
              </a:spcAft>
              <a:buFont typeface="Arial" panose="020B0604020202020204" pitchFamily="34" charset="0"/>
              <a:buChar char="•"/>
            </a:pPr>
            <a:r>
              <a:rPr lang="en-US" sz="1400" dirty="0">
                <a:solidFill>
                  <a:srgbClr val="FFFFFF"/>
                </a:solidFill>
              </a:rPr>
              <a:t> EXT_SOURCE_2</a:t>
            </a:r>
          </a:p>
          <a:p>
            <a:pPr indent="-228600">
              <a:lnSpc>
                <a:spcPct val="90000"/>
              </a:lnSpc>
              <a:spcAft>
                <a:spcPts val="600"/>
              </a:spcAft>
              <a:buFont typeface="Arial" panose="020B0604020202020204" pitchFamily="34" charset="0"/>
              <a:buChar char="•"/>
            </a:pPr>
            <a:r>
              <a:rPr lang="en-US" sz="1400" dirty="0">
                <a:solidFill>
                  <a:srgbClr val="FFFFFF"/>
                </a:solidFill>
              </a:rPr>
              <a:t> EXT_SOURCE_3 </a:t>
            </a:r>
          </a:p>
          <a:p>
            <a:pPr indent="-228600">
              <a:lnSpc>
                <a:spcPct val="90000"/>
              </a:lnSpc>
              <a:spcAft>
                <a:spcPts val="600"/>
              </a:spcAft>
              <a:buFont typeface="Arial" panose="020B0604020202020204" pitchFamily="34" charset="0"/>
              <a:buChar char="•"/>
            </a:pPr>
            <a:r>
              <a:rPr lang="en-US" sz="1400" dirty="0">
                <a:solidFill>
                  <a:srgbClr val="FFFFFF"/>
                </a:solidFill>
              </a:rPr>
              <a:t>DAYS_BIRTH</a:t>
            </a:r>
          </a:p>
          <a:p>
            <a:pPr>
              <a:lnSpc>
                <a:spcPct val="90000"/>
              </a:lnSpc>
              <a:spcAft>
                <a:spcPts val="600"/>
              </a:spcAft>
            </a:pPr>
            <a:endParaRPr lang="en-US" sz="1400" dirty="0">
              <a:solidFill>
                <a:schemeClr val="accent2">
                  <a:lumMod val="20000"/>
                  <a:lumOff val="80000"/>
                </a:schemeClr>
              </a:solidFill>
              <a:latin typeface="+mj-lt"/>
            </a:endParaRPr>
          </a:p>
          <a:p>
            <a:pPr>
              <a:lnSpc>
                <a:spcPct val="90000"/>
              </a:lnSpc>
              <a:spcAft>
                <a:spcPts val="600"/>
              </a:spcAft>
            </a:pPr>
            <a:r>
              <a:rPr lang="en-US" sz="1500" dirty="0">
                <a:solidFill>
                  <a:schemeClr val="accent2">
                    <a:lumMod val="20000"/>
                    <a:lumOff val="80000"/>
                  </a:schemeClr>
                </a:solidFill>
              </a:rPr>
              <a:t>No imputation needed for these as data is reliable enough. We can replace the missing values with Mean.</a:t>
            </a:r>
          </a:p>
          <a:p>
            <a:pPr>
              <a:lnSpc>
                <a:spcPct val="90000"/>
              </a:lnSpc>
              <a:spcAft>
                <a:spcPts val="600"/>
              </a:spcAft>
            </a:pPr>
            <a:endParaRPr lang="en-US" sz="1400" dirty="0">
              <a:solidFill>
                <a:srgbClr val="FFFFFF"/>
              </a:solidFill>
            </a:endParaRPr>
          </a:p>
          <a:p>
            <a:pPr indent="-228600">
              <a:lnSpc>
                <a:spcPct val="90000"/>
              </a:lnSpc>
              <a:spcAft>
                <a:spcPts val="600"/>
              </a:spcAft>
              <a:buFont typeface="Arial" panose="020B0604020202020204" pitchFamily="34" charset="0"/>
              <a:buChar char="•"/>
            </a:pPr>
            <a:endParaRPr lang="en-US" sz="1400" dirty="0">
              <a:solidFill>
                <a:srgbClr val="FFFFFF"/>
              </a:solidFill>
            </a:endParaRPr>
          </a:p>
          <a:p>
            <a:pPr>
              <a:lnSpc>
                <a:spcPct val="90000"/>
              </a:lnSpc>
              <a:spcAft>
                <a:spcPts val="600"/>
              </a:spcAft>
            </a:pPr>
            <a:r>
              <a:rPr lang="en-US" sz="1400" b="1" dirty="0">
                <a:solidFill>
                  <a:srgbClr val="FFFFFF"/>
                </a:solidFill>
              </a:rPr>
              <a:t>Outliers observed in :</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a:solidFill>
                  <a:srgbClr val="FFFFFF"/>
                </a:solidFill>
              </a:rPr>
              <a:t>CNT_FAM_MEMBERS </a:t>
            </a:r>
          </a:p>
          <a:p>
            <a:pPr indent="-228600">
              <a:lnSpc>
                <a:spcPct val="90000"/>
              </a:lnSpc>
              <a:spcAft>
                <a:spcPts val="600"/>
              </a:spcAft>
              <a:buFont typeface="Arial" panose="020B0604020202020204" pitchFamily="34" charset="0"/>
              <a:buChar char="•"/>
            </a:pPr>
            <a:r>
              <a:rPr lang="en-US" sz="1400" dirty="0">
                <a:solidFill>
                  <a:srgbClr val="FFFFFF"/>
                </a:solidFill>
              </a:rPr>
              <a:t>AMT _ANNUITY</a:t>
            </a:r>
          </a:p>
          <a:p>
            <a:pPr indent="-228600">
              <a:lnSpc>
                <a:spcPct val="90000"/>
              </a:lnSpc>
              <a:spcAft>
                <a:spcPts val="600"/>
              </a:spcAft>
              <a:buFont typeface="Arial" panose="020B0604020202020204" pitchFamily="34" charset="0"/>
              <a:buChar char="•"/>
            </a:pPr>
            <a:r>
              <a:rPr lang="en-US" sz="1400" dirty="0">
                <a:solidFill>
                  <a:srgbClr val="FFFFFF"/>
                </a:solidFill>
              </a:rPr>
              <a:t>AMT_GOODS_PRICE </a:t>
            </a:r>
          </a:p>
          <a:p>
            <a:pPr indent="-228600">
              <a:lnSpc>
                <a:spcPct val="90000"/>
              </a:lnSpc>
              <a:spcAft>
                <a:spcPts val="600"/>
              </a:spcAft>
              <a:buFont typeface="Arial" panose="020B0604020202020204" pitchFamily="34" charset="0"/>
              <a:buChar char="•"/>
            </a:pPr>
            <a:r>
              <a:rPr lang="en-US" sz="1400" dirty="0">
                <a:solidFill>
                  <a:srgbClr val="FFFFFF"/>
                </a:solidFill>
              </a:rPr>
              <a:t>AMT_INCOME_TOTAL (in millions) - 117</a:t>
            </a:r>
          </a:p>
          <a:p>
            <a:pPr indent="-228600">
              <a:lnSpc>
                <a:spcPct val="90000"/>
              </a:lnSpc>
              <a:spcAft>
                <a:spcPts val="600"/>
              </a:spcAft>
              <a:buFont typeface="Arial" panose="020B0604020202020204" pitchFamily="34" charset="0"/>
              <a:buChar char="•"/>
            </a:pPr>
            <a:r>
              <a:rPr lang="en-US" sz="1400" dirty="0">
                <a:solidFill>
                  <a:srgbClr val="FFFFFF"/>
                </a:solidFill>
              </a:rPr>
              <a:t>WORK EXPERIENCE (in years) – 1000 </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a:lnSpc>
                <a:spcPct val="90000"/>
              </a:lnSpc>
              <a:spcAft>
                <a:spcPts val="600"/>
              </a:spcAft>
            </a:pPr>
            <a:r>
              <a:rPr lang="en-US" sz="1500" dirty="0">
                <a:solidFill>
                  <a:schemeClr val="accent2">
                    <a:lumMod val="20000"/>
                    <a:lumOff val="80000"/>
                  </a:schemeClr>
                </a:solidFill>
              </a:rPr>
              <a:t>In case of outliers, we can impute the missing values with Median</a:t>
            </a:r>
          </a:p>
          <a:p>
            <a:pPr indent="-228600">
              <a:lnSpc>
                <a:spcPct val="90000"/>
              </a:lnSpc>
              <a:spcAft>
                <a:spcPts val="600"/>
              </a:spcAft>
              <a:buFont typeface="Arial" panose="020B0604020202020204" pitchFamily="34" charset="0"/>
              <a:buChar char="•"/>
            </a:pPr>
            <a:endParaRPr lang="en-US" sz="800" dirty="0">
              <a:solidFill>
                <a:srgbClr val="FFFFFF"/>
              </a:solidFill>
            </a:endParaRPr>
          </a:p>
          <a:p>
            <a:pPr indent="-228600">
              <a:lnSpc>
                <a:spcPct val="90000"/>
              </a:lnSpc>
              <a:spcAft>
                <a:spcPts val="600"/>
              </a:spcAft>
              <a:buFont typeface="Arial" panose="020B0604020202020204" pitchFamily="34" charset="0"/>
              <a:buChar char="•"/>
            </a:pPr>
            <a:endParaRPr lang="en-US" sz="800" dirty="0">
              <a:solidFill>
                <a:srgbClr val="FFFFFF"/>
              </a:solidFill>
            </a:endParaRPr>
          </a:p>
        </p:txBody>
      </p:sp>
      <p:pic>
        <p:nvPicPr>
          <p:cNvPr id="14" name="Picture 13">
            <a:extLst>
              <a:ext uri="{FF2B5EF4-FFF2-40B4-BE49-F238E27FC236}">
                <a16:creationId xmlns:a16="http://schemas.microsoft.com/office/drawing/2014/main" id="{BB48949D-BCDB-4D9F-BF12-1F299243E07B}"/>
              </a:ext>
            </a:extLst>
          </p:cNvPr>
          <p:cNvPicPr>
            <a:picLocks noChangeAspect="1"/>
          </p:cNvPicPr>
          <p:nvPr/>
        </p:nvPicPr>
        <p:blipFill rotWithShape="1">
          <a:blip r:embed="rId4"/>
          <a:srcRect l="34596" t="28307" r="50945" b="37590"/>
          <a:stretch/>
        </p:blipFill>
        <p:spPr>
          <a:xfrm>
            <a:off x="7292333" y="2361458"/>
            <a:ext cx="1580145" cy="2096461"/>
          </a:xfrm>
          <a:prstGeom prst="rect">
            <a:avLst/>
          </a:prstGeom>
        </p:spPr>
      </p:pic>
      <p:pic>
        <p:nvPicPr>
          <p:cNvPr id="5" name="Content Placeholder 4">
            <a:extLst>
              <a:ext uri="{FF2B5EF4-FFF2-40B4-BE49-F238E27FC236}">
                <a16:creationId xmlns:a16="http://schemas.microsoft.com/office/drawing/2014/main" id="{A745C021-C8E8-49B7-B28B-5D0F9358DD7D}"/>
              </a:ext>
            </a:extLst>
          </p:cNvPr>
          <p:cNvPicPr>
            <a:picLocks noGrp="1" noChangeAspect="1"/>
          </p:cNvPicPr>
          <p:nvPr>
            <p:ph idx="1"/>
          </p:nvPr>
        </p:nvPicPr>
        <p:blipFill rotWithShape="1">
          <a:blip r:embed="rId5"/>
          <a:srcRect l="20258" t="34874" r="42201" b="27888"/>
          <a:stretch/>
        </p:blipFill>
        <p:spPr>
          <a:xfrm>
            <a:off x="8983886" y="2471439"/>
            <a:ext cx="3132898" cy="1922246"/>
          </a:xfrm>
          <a:prstGeom prst="rect">
            <a:avLst/>
          </a:prstGeom>
        </p:spPr>
      </p:pic>
      <p:pic>
        <p:nvPicPr>
          <p:cNvPr id="11" name="Picture 10">
            <a:extLst>
              <a:ext uri="{FF2B5EF4-FFF2-40B4-BE49-F238E27FC236}">
                <a16:creationId xmlns:a16="http://schemas.microsoft.com/office/drawing/2014/main" id="{E6AC7568-5142-4126-BAFD-EFF85651FFDF}"/>
              </a:ext>
            </a:extLst>
          </p:cNvPr>
          <p:cNvPicPr>
            <a:picLocks noChangeAspect="1"/>
          </p:cNvPicPr>
          <p:nvPr/>
        </p:nvPicPr>
        <p:blipFill rotWithShape="1">
          <a:blip r:embed="rId6"/>
          <a:srcRect l="21028" t="54564" r="52006" b="10832"/>
          <a:stretch/>
        </p:blipFill>
        <p:spPr>
          <a:xfrm>
            <a:off x="4225771" y="2361459"/>
            <a:ext cx="2967821" cy="2096461"/>
          </a:xfrm>
          <a:prstGeom prst="rect">
            <a:avLst/>
          </a:prstGeom>
        </p:spPr>
      </p:pic>
      <p:pic>
        <p:nvPicPr>
          <p:cNvPr id="9" name="Picture 8">
            <a:extLst>
              <a:ext uri="{FF2B5EF4-FFF2-40B4-BE49-F238E27FC236}">
                <a16:creationId xmlns:a16="http://schemas.microsoft.com/office/drawing/2014/main" id="{C45EA182-84E3-40D7-B4DD-E0F2C9E33256}"/>
              </a:ext>
            </a:extLst>
          </p:cNvPr>
          <p:cNvPicPr>
            <a:picLocks noChangeAspect="1"/>
          </p:cNvPicPr>
          <p:nvPr/>
        </p:nvPicPr>
        <p:blipFill rotWithShape="1">
          <a:blip r:embed="rId7"/>
          <a:srcRect l="12896" t="38114" r="42647" b="17642"/>
          <a:stretch/>
        </p:blipFill>
        <p:spPr>
          <a:xfrm>
            <a:off x="8965790" y="4631048"/>
            <a:ext cx="3169090" cy="1989587"/>
          </a:xfrm>
          <a:prstGeom prst="rect">
            <a:avLst/>
          </a:prstGeom>
        </p:spPr>
      </p:pic>
      <p:pic>
        <p:nvPicPr>
          <p:cNvPr id="4" name="Picture 3">
            <a:extLst>
              <a:ext uri="{FF2B5EF4-FFF2-40B4-BE49-F238E27FC236}">
                <a16:creationId xmlns:a16="http://schemas.microsoft.com/office/drawing/2014/main" id="{972F8151-AA43-4B2E-8D18-DDC6BC6AF054}"/>
              </a:ext>
            </a:extLst>
          </p:cNvPr>
          <p:cNvPicPr>
            <a:picLocks noChangeAspect="1"/>
          </p:cNvPicPr>
          <p:nvPr/>
        </p:nvPicPr>
        <p:blipFill rotWithShape="1">
          <a:blip r:embed="rId8"/>
          <a:srcRect l="20919" t="27630" r="18839" b="18553"/>
          <a:stretch/>
        </p:blipFill>
        <p:spPr>
          <a:xfrm>
            <a:off x="4225771" y="4439466"/>
            <a:ext cx="4721923" cy="2372753"/>
          </a:xfrm>
          <a:prstGeom prst="rect">
            <a:avLst/>
          </a:prstGeom>
        </p:spPr>
      </p:pic>
    </p:spTree>
    <p:extLst>
      <p:ext uri="{BB962C8B-B14F-4D97-AF65-F5344CB8AC3E}">
        <p14:creationId xmlns:p14="http://schemas.microsoft.com/office/powerpoint/2010/main" val="3564719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20158C-A55C-4E6C-A762-127CF28D786C}"/>
              </a:ext>
            </a:extLst>
          </p:cNvPr>
          <p:cNvSpPr>
            <a:spLocks noGrp="1"/>
          </p:cNvSpPr>
          <p:nvPr>
            <p:ph type="title"/>
          </p:nvPr>
        </p:nvSpPr>
        <p:spPr>
          <a:xfrm>
            <a:off x="354336" y="349748"/>
            <a:ext cx="4495800" cy="1330839"/>
          </a:xfrm>
        </p:spPr>
        <p:txBody>
          <a:bodyPr vert="horz" lIns="91440" tIns="45720" rIns="91440" bIns="45720" rtlCol="0" anchor="ctr">
            <a:normAutofit/>
          </a:bodyPr>
          <a:lstStyle/>
          <a:p>
            <a:r>
              <a:rPr lang="en-US" kern="1200" dirty="0">
                <a:solidFill>
                  <a:schemeClr val="tx1"/>
                </a:solidFill>
                <a:latin typeface="+mj-lt"/>
                <a:ea typeface="+mj-ea"/>
                <a:cs typeface="+mj-cs"/>
              </a:rPr>
              <a:t>Imbalance in Data</a:t>
            </a:r>
          </a:p>
        </p:txBody>
      </p:sp>
      <p:sp>
        <p:nvSpPr>
          <p:cNvPr id="6" name="TextBox 5">
            <a:extLst>
              <a:ext uri="{FF2B5EF4-FFF2-40B4-BE49-F238E27FC236}">
                <a16:creationId xmlns:a16="http://schemas.microsoft.com/office/drawing/2014/main" id="{9592479A-83EA-4AF1-892A-631B6D488B38}"/>
              </a:ext>
            </a:extLst>
          </p:cNvPr>
          <p:cNvSpPr txBox="1"/>
          <p:nvPr/>
        </p:nvSpPr>
        <p:spPr>
          <a:xfrm>
            <a:off x="862366" y="2194102"/>
            <a:ext cx="342700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a:t>C</a:t>
            </a:r>
            <a:r>
              <a:rPr lang="en-US" sz="1900" i="0">
                <a:effectLst/>
              </a:rPr>
              <a:t>lear imbalance in target variable because among all the applicants, we have 92% of the Applicants who were able to pay back the loan and 8% who defaulted.</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i="0">
                <a:effectLst/>
              </a:rPr>
              <a:t>The ratio implies that there are 11 tar0 for 1 tar1 (~approx), i.e, There is 1 defaulter and 11 non-defaulters for every 12 applicants.</a:t>
            </a:r>
            <a:endParaRPr lang="en-US" sz="1900"/>
          </a:p>
        </p:txBody>
      </p:sp>
      <p:pic>
        <p:nvPicPr>
          <p:cNvPr id="10" name="Picture 9">
            <a:extLst>
              <a:ext uri="{FF2B5EF4-FFF2-40B4-BE49-F238E27FC236}">
                <a16:creationId xmlns:a16="http://schemas.microsoft.com/office/drawing/2014/main" id="{4E6CC25A-5A91-45D6-806B-1419089E3D45}"/>
              </a:ext>
            </a:extLst>
          </p:cNvPr>
          <p:cNvPicPr>
            <a:picLocks noChangeAspect="1"/>
          </p:cNvPicPr>
          <p:nvPr/>
        </p:nvPicPr>
        <p:blipFill rotWithShape="1">
          <a:blip r:embed="rId2"/>
          <a:srcRect l="21262" t="25372" r="33010" b="14175"/>
          <a:stretch/>
        </p:blipFill>
        <p:spPr>
          <a:xfrm>
            <a:off x="5204471" y="1015168"/>
            <a:ext cx="6723798" cy="5000032"/>
          </a:xfrm>
          <a:prstGeom prst="rect">
            <a:avLst/>
          </a:prstGeom>
        </p:spPr>
      </p:pic>
    </p:spTree>
    <p:extLst>
      <p:ext uri="{BB962C8B-B14F-4D97-AF65-F5344CB8AC3E}">
        <p14:creationId xmlns:p14="http://schemas.microsoft.com/office/powerpoint/2010/main" val="769550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laser&#10;&#10;Description automatically generated">
            <a:extLst>
              <a:ext uri="{FF2B5EF4-FFF2-40B4-BE49-F238E27FC236}">
                <a16:creationId xmlns:a16="http://schemas.microsoft.com/office/drawing/2014/main" id="{DDA256AB-BB1E-4D02-9DAC-46D07712AC60}"/>
              </a:ext>
            </a:extLst>
          </p:cNvPr>
          <p:cNvPicPr>
            <a:picLocks noChangeAspect="1"/>
          </p:cNvPicPr>
          <p:nvPr/>
        </p:nvPicPr>
        <p:blipFill rotWithShape="1">
          <a:blip r:embed="rId2">
            <a:extLst>
              <a:ext uri="{28A0092B-C50C-407E-A947-70E740481C1C}">
                <a14:useLocalDpi xmlns:a14="http://schemas.microsoft.com/office/drawing/2010/main" val="0"/>
              </a:ext>
            </a:extLst>
          </a:blip>
          <a:srcRect l="31556" r="-1" b="-1"/>
          <a:stretch/>
        </p:blipFill>
        <p:spPr>
          <a:xfrm>
            <a:off x="0"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E11A0BF7-15A4-4344-BDF7-990049A31A9D}"/>
              </a:ext>
            </a:extLst>
          </p:cNvPr>
          <p:cNvSpPr>
            <a:spLocks noGrp="1"/>
          </p:cNvSpPr>
          <p:nvPr>
            <p:ph type="title"/>
          </p:nvPr>
        </p:nvSpPr>
        <p:spPr>
          <a:xfrm>
            <a:off x="525516" y="1982953"/>
            <a:ext cx="4593021" cy="1342754"/>
          </a:xfrm>
        </p:spPr>
        <p:txBody>
          <a:bodyPr>
            <a:normAutofit/>
          </a:bodyPr>
          <a:lstStyle/>
          <a:p>
            <a:pPr algn="ctr"/>
            <a:r>
              <a:rPr lang="en-US"/>
              <a:t>Univariate Analysis</a:t>
            </a:r>
            <a:endParaRPr lang="en-US" dirty="0"/>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E8A5432-2EB3-4E4E-9272-5B60AA259B7E}"/>
              </a:ext>
            </a:extLst>
          </p:cNvPr>
          <p:cNvSpPr>
            <a:spLocks noGrp="1"/>
          </p:cNvSpPr>
          <p:nvPr>
            <p:ph idx="1"/>
          </p:nvPr>
        </p:nvSpPr>
        <p:spPr>
          <a:xfrm>
            <a:off x="760958" y="3657271"/>
            <a:ext cx="3052185" cy="1821176"/>
          </a:xfrm>
        </p:spPr>
        <p:txBody>
          <a:bodyPr anchor="ctr">
            <a:normAutofit/>
          </a:bodyPr>
          <a:lstStyle/>
          <a:p>
            <a:r>
              <a:rPr lang="en-US" sz="2000" dirty="0">
                <a:latin typeface="Cavolini" panose="03000502040302020204" pitchFamily="66" charset="0"/>
                <a:cs typeface="Cavolini" panose="03000502040302020204" pitchFamily="66" charset="0"/>
              </a:rPr>
              <a:t>Categorical</a:t>
            </a:r>
          </a:p>
          <a:p>
            <a:pPr lvl="1"/>
            <a:r>
              <a:rPr lang="en-US" sz="2000" dirty="0">
                <a:solidFill>
                  <a:schemeClr val="tx1">
                    <a:lumMod val="85000"/>
                    <a:lumOff val="15000"/>
                  </a:schemeClr>
                </a:solidFill>
                <a:latin typeface="Cavolini" panose="03000502040302020204" pitchFamily="66" charset="0"/>
                <a:cs typeface="Cavolini" panose="03000502040302020204" pitchFamily="66" charset="0"/>
              </a:rPr>
              <a:t>Continuous</a:t>
            </a:r>
          </a:p>
          <a:p>
            <a:pPr lvl="1"/>
            <a:r>
              <a:rPr lang="en-US" sz="2000" dirty="0">
                <a:solidFill>
                  <a:schemeClr val="tx1">
                    <a:lumMod val="85000"/>
                    <a:lumOff val="15000"/>
                  </a:schemeClr>
                </a:solidFill>
                <a:latin typeface="Cavolini" panose="03000502040302020204" pitchFamily="66" charset="0"/>
                <a:cs typeface="Cavolini" panose="03000502040302020204" pitchFamily="66" charset="0"/>
              </a:rPr>
              <a:t>Discrete</a:t>
            </a:r>
          </a:p>
          <a:p>
            <a:pPr marL="457200" lvl="1" indent="0">
              <a:buNone/>
            </a:pPr>
            <a:endParaRPr lang="en-US" sz="900" dirty="0">
              <a:latin typeface="Cavolini" panose="03000502040302020204" pitchFamily="66" charset="0"/>
              <a:cs typeface="Cavolini" panose="03000502040302020204" pitchFamily="66" charset="0"/>
            </a:endParaRPr>
          </a:p>
          <a:p>
            <a:r>
              <a:rPr lang="en-US" sz="2000" dirty="0">
                <a:latin typeface="Cavolini" panose="03000502040302020204" pitchFamily="66" charset="0"/>
                <a:cs typeface="Cavolini" panose="03000502040302020204" pitchFamily="66" charset="0"/>
              </a:rPr>
              <a:t>Numerical</a:t>
            </a:r>
          </a:p>
        </p:txBody>
      </p:sp>
    </p:spTree>
    <p:extLst>
      <p:ext uri="{BB962C8B-B14F-4D97-AF65-F5344CB8AC3E}">
        <p14:creationId xmlns:p14="http://schemas.microsoft.com/office/powerpoint/2010/main" val="601717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8283C3-1EB2-4B6E-B8D4-ACB57393B9DE}"/>
              </a:ext>
            </a:extLst>
          </p:cNvPr>
          <p:cNvSpPr>
            <a:spLocks noGrp="1"/>
          </p:cNvSpPr>
          <p:nvPr>
            <p:ph type="title"/>
          </p:nvPr>
        </p:nvSpPr>
        <p:spPr>
          <a:xfrm>
            <a:off x="863338" y="637795"/>
            <a:ext cx="3888999" cy="550754"/>
          </a:xfrm>
        </p:spPr>
        <p:txBody>
          <a:bodyPr vert="horz" lIns="91440" tIns="45720" rIns="91440" bIns="45720" rtlCol="0" anchor="b">
            <a:normAutofit fontScale="90000"/>
          </a:bodyPr>
          <a:lstStyle/>
          <a:p>
            <a:r>
              <a:rPr lang="en-US" sz="4300"/>
              <a:t>CODE_GENDER</a:t>
            </a:r>
            <a:endParaRPr lang="en-US" sz="4300" dirty="0"/>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46F04F46-2684-4A5A-8355-283606D7102F}"/>
              </a:ext>
            </a:extLst>
          </p:cNvPr>
          <p:cNvPicPr>
            <a:picLocks noGrp="1" noChangeAspect="1"/>
          </p:cNvPicPr>
          <p:nvPr>
            <p:ph idx="1"/>
          </p:nvPr>
        </p:nvPicPr>
        <p:blipFill rotWithShape="1">
          <a:blip r:embed="rId2"/>
          <a:srcRect l="19340" t="27216" r="15523" b="6458"/>
          <a:stretch/>
        </p:blipFill>
        <p:spPr>
          <a:xfrm>
            <a:off x="583835" y="1616993"/>
            <a:ext cx="8337004" cy="4900696"/>
          </a:xfrm>
          <a:prstGeom prst="rect">
            <a:avLst/>
          </a:prstGeom>
        </p:spPr>
      </p:pic>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782B7D0-CE6B-424F-91DF-A71BBA665931}"/>
              </a:ext>
            </a:extLst>
          </p:cNvPr>
          <p:cNvPicPr>
            <a:picLocks noChangeAspect="1"/>
          </p:cNvPicPr>
          <p:nvPr/>
        </p:nvPicPr>
        <p:blipFill rotWithShape="1">
          <a:blip r:embed="rId3"/>
          <a:srcRect l="37422" t="22167" r="18750" b="25972"/>
          <a:stretch/>
        </p:blipFill>
        <p:spPr>
          <a:xfrm>
            <a:off x="8355093" y="467994"/>
            <a:ext cx="3745567" cy="2493011"/>
          </a:xfrm>
          <a:prstGeom prst="rect">
            <a:avLst/>
          </a:prstGeom>
        </p:spPr>
      </p:pic>
    </p:spTree>
    <p:extLst>
      <p:ext uri="{BB962C8B-B14F-4D97-AF65-F5344CB8AC3E}">
        <p14:creationId xmlns:p14="http://schemas.microsoft.com/office/powerpoint/2010/main" val="847622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2"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23C509-702B-4B73-8BBD-364CD1753942}"/>
              </a:ext>
            </a:extLst>
          </p:cNvPr>
          <p:cNvSpPr>
            <a:spLocks noGrp="1"/>
          </p:cNvSpPr>
          <p:nvPr>
            <p:ph idx="1"/>
          </p:nvPr>
        </p:nvSpPr>
        <p:spPr>
          <a:xfrm>
            <a:off x="606971" y="64692"/>
            <a:ext cx="4264888" cy="1002424"/>
          </a:xfrm>
        </p:spPr>
        <p:txBody>
          <a:bodyPr anchor="ctr">
            <a:normAutofit/>
          </a:bodyPr>
          <a:lstStyle/>
          <a:p>
            <a:pPr marL="0" indent="0">
              <a:buNone/>
            </a:pPr>
            <a:r>
              <a:rPr lang="en-US" dirty="0"/>
              <a:t>Amount Income Range</a:t>
            </a:r>
          </a:p>
        </p:txBody>
      </p:sp>
      <p:pic>
        <p:nvPicPr>
          <p:cNvPr id="10" name="Picture 9">
            <a:extLst>
              <a:ext uri="{FF2B5EF4-FFF2-40B4-BE49-F238E27FC236}">
                <a16:creationId xmlns:a16="http://schemas.microsoft.com/office/drawing/2014/main" id="{7A840DCE-BEED-4CF4-816B-A9791B2BBB4B}"/>
              </a:ext>
            </a:extLst>
          </p:cNvPr>
          <p:cNvPicPr>
            <a:picLocks noChangeAspect="1"/>
          </p:cNvPicPr>
          <p:nvPr/>
        </p:nvPicPr>
        <p:blipFill rotWithShape="1">
          <a:blip r:embed="rId2"/>
          <a:srcRect l="20078" t="21388" r="14922" b="12223"/>
          <a:stretch/>
        </p:blipFill>
        <p:spPr>
          <a:xfrm>
            <a:off x="4078931" y="873377"/>
            <a:ext cx="8120351" cy="5358895"/>
          </a:xfrm>
          <a:prstGeom prst="rect">
            <a:avLst/>
          </a:prstGeom>
        </p:spPr>
      </p:pic>
      <p:pic>
        <p:nvPicPr>
          <p:cNvPr id="4" name="Picture 3">
            <a:extLst>
              <a:ext uri="{FF2B5EF4-FFF2-40B4-BE49-F238E27FC236}">
                <a16:creationId xmlns:a16="http://schemas.microsoft.com/office/drawing/2014/main" id="{13772FB7-D74F-4B00-80E3-F0EFBF24B0D2}"/>
              </a:ext>
            </a:extLst>
          </p:cNvPr>
          <p:cNvPicPr>
            <a:picLocks noChangeAspect="1"/>
          </p:cNvPicPr>
          <p:nvPr/>
        </p:nvPicPr>
        <p:blipFill rotWithShape="1">
          <a:blip r:embed="rId3"/>
          <a:srcRect l="39140" t="35000" r="15468" b="12083"/>
          <a:stretch/>
        </p:blipFill>
        <p:spPr>
          <a:xfrm>
            <a:off x="-10117" y="2510071"/>
            <a:ext cx="4071649" cy="2670048"/>
          </a:xfrm>
          <a:prstGeom prst="rect">
            <a:avLst/>
          </a:prstGeom>
        </p:spPr>
      </p:pic>
    </p:spTree>
    <p:extLst>
      <p:ext uri="{BB962C8B-B14F-4D97-AF65-F5344CB8AC3E}">
        <p14:creationId xmlns:p14="http://schemas.microsoft.com/office/powerpoint/2010/main" val="1038217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82A0B0-E3C9-415C-8AC4-0D703F16052C}"/>
              </a:ext>
            </a:extLst>
          </p:cNvPr>
          <p:cNvSpPr>
            <a:spLocks noGrp="1"/>
          </p:cNvSpPr>
          <p:nvPr>
            <p:ph type="title"/>
          </p:nvPr>
        </p:nvSpPr>
        <p:spPr>
          <a:xfrm>
            <a:off x="655100" y="306115"/>
            <a:ext cx="4613919" cy="745047"/>
          </a:xfrm>
        </p:spPr>
        <p:txBody>
          <a:bodyPr vert="horz" lIns="91440" tIns="45720" rIns="91440" bIns="45720" rtlCol="0" anchor="b">
            <a:normAutofit/>
          </a:bodyPr>
          <a:lstStyle/>
          <a:p>
            <a:r>
              <a:rPr lang="en-US" sz="4200"/>
              <a:t>Region Rating</a:t>
            </a:r>
          </a:p>
        </p:txBody>
      </p:sp>
      <p:sp>
        <p:nvSpPr>
          <p:cNvPr id="19" name="Rectangle 1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2"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chart, pie chart&#10;&#10;Description automatically generated">
            <a:extLst>
              <a:ext uri="{FF2B5EF4-FFF2-40B4-BE49-F238E27FC236}">
                <a16:creationId xmlns:a16="http://schemas.microsoft.com/office/drawing/2014/main" id="{295EA4CF-33CC-4E61-93B1-E5FA782F110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547" t="15118" r="47292" b="14557"/>
          <a:stretch/>
        </p:blipFill>
        <p:spPr>
          <a:xfrm>
            <a:off x="7812566" y="132379"/>
            <a:ext cx="3881222" cy="3476657"/>
          </a:xfrm>
          <a:prstGeom prst="rect">
            <a:avLst/>
          </a:prstGeom>
        </p:spPr>
      </p:pic>
      <p:pic>
        <p:nvPicPr>
          <p:cNvPr id="7" name="Picture 6" descr="Chart, pie chart&#10;&#10;Description automatically generated">
            <a:extLst>
              <a:ext uri="{FF2B5EF4-FFF2-40B4-BE49-F238E27FC236}">
                <a16:creationId xmlns:a16="http://schemas.microsoft.com/office/drawing/2014/main" id="{6C96C5B4-3042-4B4D-BE1C-BAFC02410D24}"/>
              </a:ext>
            </a:extLst>
          </p:cNvPr>
          <p:cNvPicPr>
            <a:picLocks noChangeAspect="1"/>
          </p:cNvPicPr>
          <p:nvPr/>
        </p:nvPicPr>
        <p:blipFill rotWithShape="1">
          <a:blip r:embed="rId3">
            <a:extLst>
              <a:ext uri="{28A0092B-C50C-407E-A947-70E740481C1C}">
                <a14:useLocalDpi xmlns:a14="http://schemas.microsoft.com/office/drawing/2010/main" val="0"/>
              </a:ext>
            </a:extLst>
          </a:blip>
          <a:srcRect l="7410" t="13366" r="42605" b="15842"/>
          <a:stretch/>
        </p:blipFill>
        <p:spPr>
          <a:xfrm>
            <a:off x="7895801" y="3429000"/>
            <a:ext cx="4146535" cy="3303332"/>
          </a:xfrm>
          <a:prstGeom prst="rect">
            <a:avLst/>
          </a:prstGeom>
        </p:spPr>
      </p:pic>
      <p:pic>
        <p:nvPicPr>
          <p:cNvPr id="4" name="Picture 3">
            <a:extLst>
              <a:ext uri="{FF2B5EF4-FFF2-40B4-BE49-F238E27FC236}">
                <a16:creationId xmlns:a16="http://schemas.microsoft.com/office/drawing/2014/main" id="{FFE8D0AD-1069-4193-930B-E2F4B034272C}"/>
              </a:ext>
            </a:extLst>
          </p:cNvPr>
          <p:cNvPicPr>
            <a:picLocks noChangeAspect="1"/>
          </p:cNvPicPr>
          <p:nvPr/>
        </p:nvPicPr>
        <p:blipFill rotWithShape="1">
          <a:blip r:embed="rId4"/>
          <a:srcRect l="19765" t="21996" r="14688" b="6475"/>
          <a:stretch/>
        </p:blipFill>
        <p:spPr>
          <a:xfrm>
            <a:off x="58450" y="1521822"/>
            <a:ext cx="7922963" cy="4865517"/>
          </a:xfrm>
          <a:prstGeom prst="rect">
            <a:avLst/>
          </a:prstGeom>
        </p:spPr>
      </p:pic>
    </p:spTree>
    <p:extLst>
      <p:ext uri="{BB962C8B-B14F-4D97-AF65-F5344CB8AC3E}">
        <p14:creationId xmlns:p14="http://schemas.microsoft.com/office/powerpoint/2010/main" val="1963317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1981</TotalTime>
  <Words>1810</Words>
  <Application>Microsoft Office PowerPoint</Application>
  <PresentationFormat>Widescreen</PresentationFormat>
  <Paragraphs>212</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Abadi</vt:lpstr>
      <vt:lpstr>Arial</vt:lpstr>
      <vt:lpstr>Calibri</vt:lpstr>
      <vt:lpstr>Calibri Light</vt:lpstr>
      <vt:lpstr>Candara</vt:lpstr>
      <vt:lpstr>Cavolini</vt:lpstr>
      <vt:lpstr>Helvetica Neue</vt:lpstr>
      <vt:lpstr>Office Theme</vt:lpstr>
      <vt:lpstr>PowerPoint Presentation</vt:lpstr>
      <vt:lpstr>Problem Statement</vt:lpstr>
      <vt:lpstr>Steps Involved in Analysis </vt:lpstr>
      <vt:lpstr>Outliers/Imputation Analysis</vt:lpstr>
      <vt:lpstr>Imbalance in Data</vt:lpstr>
      <vt:lpstr>Univariate Analysis</vt:lpstr>
      <vt:lpstr>CODE_GENDER</vt:lpstr>
      <vt:lpstr>PowerPoint Presentation</vt:lpstr>
      <vt:lpstr>Region Rating</vt:lpstr>
      <vt:lpstr>Education Type</vt:lpstr>
      <vt:lpstr>Family Members Count</vt:lpstr>
      <vt:lpstr>Work_Experience</vt:lpstr>
      <vt:lpstr>Age Groups</vt:lpstr>
      <vt:lpstr>Name_Income_Type</vt:lpstr>
      <vt:lpstr>Name_Family_Status</vt:lpstr>
      <vt:lpstr>Name_Housing_Type</vt:lpstr>
      <vt:lpstr>Occupation_type</vt:lpstr>
      <vt:lpstr>Organization_Type</vt:lpstr>
      <vt:lpstr>Amount Credit</vt:lpstr>
      <vt:lpstr>Amount Annuity</vt:lpstr>
      <vt:lpstr>Days Last Phone Change</vt:lpstr>
      <vt:lpstr>Univariate Analysis Conclusion - drivers for loan defaulters : </vt:lpstr>
      <vt:lpstr>Bivariate &amp; Multivariate Analysis</vt:lpstr>
      <vt:lpstr>NAME_INCOME_TYPE AND INCOME_AMOUNT_GROUP</vt:lpstr>
      <vt:lpstr>NAME_CASH_LOAN_PURPOSE</vt:lpstr>
      <vt:lpstr>    NAME_CLIENT_TYPE AND PRODUCT_COMBINATION</vt:lpstr>
      <vt:lpstr>NAME_FAMILY_STATUS vs CODE_GENDER</vt:lpstr>
      <vt:lpstr>ORG_TYPE, GENDER AND AMT_CREDIT</vt:lpstr>
      <vt:lpstr>NAME_EDUCATION_TYPE, FAMILY_STATUS AND AMT_CREDIT</vt:lpstr>
      <vt:lpstr>INCOME-GROUP, EDUCATION-TYPE AND EXT-SOURCE</vt:lpstr>
      <vt:lpstr>NAME_EDUCATION_TYPE, FAMILY_STATUS AND AMT_INCOME_TOTAL</vt:lpstr>
      <vt:lpstr>INCOME-TYPE vs INCOME-TOTAL</vt:lpstr>
      <vt:lpstr>Multivariate Analysis (numeric variables)</vt:lpstr>
      <vt:lpstr>Pair Plot</vt:lpstr>
      <vt:lpstr>Bivariate Analysis Conclusion -Top drivers for loan defaulters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Bajpai, Anushka</dc:creator>
  <cp:lastModifiedBy>Bajpai, Anushka</cp:lastModifiedBy>
  <cp:revision>421</cp:revision>
  <dcterms:created xsi:type="dcterms:W3CDTF">2021-05-30T15:45:58Z</dcterms:created>
  <dcterms:modified xsi:type="dcterms:W3CDTF">2021-08-12T15:56:51Z</dcterms:modified>
</cp:coreProperties>
</file>